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5143500" cx="9144000"/>
  <p:notesSz cx="6858000" cy="9144000"/>
  <p:embeddedFontLst>
    <p:embeddedFont>
      <p:font typeface="Proxima Nova"/>
      <p:regular r:id="rId30"/>
      <p:bold r:id="rId31"/>
      <p:italic r:id="rId32"/>
      <p:boldItalic r:id="rId33"/>
    </p:embeddedFont>
    <p:embeddedFont>
      <p:font typeface="Permanent Marker"/>
      <p:regular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ProximaNova-bold.fntdata"/><Relationship Id="rId30" Type="http://schemas.openxmlformats.org/officeDocument/2006/relationships/font" Target="fonts/ProximaNova-regular.fntdata"/><Relationship Id="rId11" Type="http://schemas.openxmlformats.org/officeDocument/2006/relationships/slide" Target="slides/slide7.xml"/><Relationship Id="rId33" Type="http://schemas.openxmlformats.org/officeDocument/2006/relationships/font" Target="fonts/ProximaNova-boldItalic.fntdata"/><Relationship Id="rId10" Type="http://schemas.openxmlformats.org/officeDocument/2006/relationships/slide" Target="slides/slide6.xml"/><Relationship Id="rId32" Type="http://schemas.openxmlformats.org/officeDocument/2006/relationships/font" Target="fonts/ProximaNova-italic.fntdata"/><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font" Target="fonts/PermanentMarker-regular.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7" name="Shape 1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Vincent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Vincent: Data is not always clean…</a:t>
            </a:r>
            <a:r>
              <a:rPr lang="en"/>
              <a:t> There are many different ways to clean a dataset.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Rob</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Rob</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7" name="Shape 1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Rob: Where do we start...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 name="Shape 1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Rob: Why this is bad.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Rob: Why this is good.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Vincent: When you go out into the industry, no matter how smart you are. If you cannot interpret your findings into something that your boss or others can understand, you’re out of a job.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7" name="Shape 1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Vincent: Look at it.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1" name="Shape 2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Vincent: This is a typical work </a:t>
            </a:r>
            <a:r>
              <a:rPr lang="en"/>
              <a:t>environment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Rob: Does anyone have an answer?</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Vincent: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5" name="Shape 2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Vincent: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Vincent: Who we are and where we’re located. Email us.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3" name="Shape 2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Vincent: May not need this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Shape 2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0" name="Shape 2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Vincent: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7" name="Shape 2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Scratch that we have a Introduction to Tableau for ugrid members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 name="Shape 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Rob: Read it out.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 name="Shape 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 name="Shape 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Rob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 name="Shape 1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Rob: </a:t>
            </a:r>
            <a:r>
              <a:rPr lang="en"/>
              <a:t>Differentiate</a:t>
            </a:r>
            <a:r>
              <a:rPr lang="en"/>
              <a:t> between the top 3</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Vincent: </a:t>
            </a:r>
          </a:p>
          <a:p>
            <a:pPr indent="-228600" lvl="0" marL="457200" rtl="0">
              <a:spcBef>
                <a:spcPts val="0"/>
              </a:spcBef>
              <a:buChar char="-"/>
            </a:pPr>
            <a:r>
              <a:rPr lang="en"/>
              <a:t>My definition of big data; you can go into its impacts or the technology that runs big data</a:t>
            </a:r>
          </a:p>
          <a:p>
            <a:pPr indent="-228600" lvl="0" marL="457200" rtl="0">
              <a:spcBef>
                <a:spcPts val="0"/>
              </a:spcBef>
              <a:buChar char="-"/>
            </a:pPr>
            <a:r>
              <a:rPr lang="en"/>
              <a:t>Volume = size, variety = type, velocity = speed and growth, there is also </a:t>
            </a:r>
            <a:r>
              <a:rPr lang="en"/>
              <a:t>variability = inconsistency, veracity = quality/truth</a:t>
            </a:r>
            <a:r>
              <a:rPr lang="en"/>
              <a:t> </a:t>
            </a:r>
          </a:p>
          <a:p>
            <a:pPr indent="-228600" lvl="0" marL="457200">
              <a:spcBef>
                <a:spcPts val="0"/>
              </a:spcBef>
              <a:buChar char="-"/>
            </a:pPr>
            <a:r>
              <a:rPr lang="en"/>
              <a:t>Smartphones, </a:t>
            </a:r>
            <a:r>
              <a:rPr lang="en"/>
              <a:t>smart devices</a:t>
            </a:r>
            <a:r>
              <a:rPr lang="en"/>
              <a:t>, or rfids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3" name="Shape 1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Vincent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Vincent: Population vs Sample?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cxnSp>
        <p:nvCxnSpPr>
          <p:cNvPr id="10" name="Shape 10"/>
          <p:cNvCxnSpPr/>
          <p:nvPr/>
        </p:nvCxnSpPr>
        <p:spPr>
          <a:xfrm>
            <a:off x="0" y="2998150"/>
            <a:ext cx="9144000" cy="0"/>
          </a:xfrm>
          <a:prstGeom prst="straightConnector1">
            <a:avLst/>
          </a:prstGeom>
          <a:noFill/>
          <a:ln cap="flat" cmpd="sng" w="19050">
            <a:solidFill>
              <a:schemeClr val="lt2"/>
            </a:solidFill>
            <a:prstDash val="solid"/>
            <a:round/>
            <a:headEnd len="med" w="med" type="none"/>
            <a:tailEnd len="med" w="med" type="none"/>
          </a:ln>
        </p:spPr>
      </p:cxnSp>
      <p:sp>
        <p:nvSpPr>
          <p:cNvPr id="11" name="Shape 11"/>
          <p:cNvSpPr txBox="1"/>
          <p:nvPr>
            <p:ph type="ctrTitle"/>
          </p:nvPr>
        </p:nvSpPr>
        <p:spPr>
          <a:xfrm>
            <a:off x="510450" y="1257300"/>
            <a:ext cx="8123100" cy="1588500"/>
          </a:xfrm>
          <a:prstGeom prst="rect">
            <a:avLst/>
          </a:prstGeom>
        </p:spPr>
        <p:txBody>
          <a:bodyPr anchorCtr="0" anchor="b" bIns="91425" lIns="91425" rIns="91425" tIns="91425"/>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12" name="Shape 12"/>
          <p:cNvSpPr txBox="1"/>
          <p:nvPr>
            <p:ph idx="1" type="subTitle"/>
          </p:nvPr>
        </p:nvSpPr>
        <p:spPr>
          <a:xfrm>
            <a:off x="510450" y="3182312"/>
            <a:ext cx="8123100" cy="630000"/>
          </a:xfrm>
          <a:prstGeom prst="rect">
            <a:avLst/>
          </a:prstGeom>
        </p:spPr>
        <p:txBody>
          <a:bodyPr anchorCtr="0" anchor="t" bIns="91425" lIns="91425" rIns="91425" tIns="91425"/>
          <a:lstStyle>
            <a:lvl1pPr lvl="0">
              <a:lnSpc>
                <a:spcPct val="100000"/>
              </a:lnSpc>
              <a:spcBef>
                <a:spcPts val="0"/>
              </a:spcBef>
              <a:spcAft>
                <a:spcPts val="0"/>
              </a:spcAft>
              <a:buClr>
                <a:schemeClr val="lt1"/>
              </a:buClr>
              <a:buSzPct val="100000"/>
              <a:buNone/>
              <a:defRPr sz="2400">
                <a:solidFill>
                  <a:schemeClr val="lt1"/>
                </a:solidFill>
              </a:defRPr>
            </a:lvl1pPr>
            <a:lvl2pPr lvl="1">
              <a:lnSpc>
                <a:spcPct val="100000"/>
              </a:lnSpc>
              <a:spcBef>
                <a:spcPts val="0"/>
              </a:spcBef>
              <a:spcAft>
                <a:spcPts val="0"/>
              </a:spcAft>
              <a:buClr>
                <a:schemeClr val="lt1"/>
              </a:buClr>
              <a:buSzPct val="100000"/>
              <a:buNone/>
              <a:defRPr sz="2400">
                <a:solidFill>
                  <a:schemeClr val="lt1"/>
                </a:solidFill>
              </a:defRPr>
            </a:lvl2pPr>
            <a:lvl3pPr lvl="2">
              <a:lnSpc>
                <a:spcPct val="100000"/>
              </a:lnSpc>
              <a:spcBef>
                <a:spcPts val="0"/>
              </a:spcBef>
              <a:spcAft>
                <a:spcPts val="0"/>
              </a:spcAft>
              <a:buClr>
                <a:schemeClr val="lt1"/>
              </a:buClr>
              <a:buSzPct val="100000"/>
              <a:buNone/>
              <a:defRPr sz="2400">
                <a:solidFill>
                  <a:schemeClr val="lt1"/>
                </a:solidFill>
              </a:defRPr>
            </a:lvl3pPr>
            <a:lvl4pPr lvl="3">
              <a:lnSpc>
                <a:spcPct val="100000"/>
              </a:lnSpc>
              <a:spcBef>
                <a:spcPts val="0"/>
              </a:spcBef>
              <a:spcAft>
                <a:spcPts val="0"/>
              </a:spcAft>
              <a:buClr>
                <a:schemeClr val="lt1"/>
              </a:buClr>
              <a:buSzPct val="100000"/>
              <a:buNone/>
              <a:defRPr sz="2400">
                <a:solidFill>
                  <a:schemeClr val="lt1"/>
                </a:solidFill>
              </a:defRPr>
            </a:lvl4pPr>
            <a:lvl5pPr lvl="4">
              <a:lnSpc>
                <a:spcPct val="100000"/>
              </a:lnSpc>
              <a:spcBef>
                <a:spcPts val="0"/>
              </a:spcBef>
              <a:spcAft>
                <a:spcPts val="0"/>
              </a:spcAft>
              <a:buClr>
                <a:schemeClr val="lt1"/>
              </a:buClr>
              <a:buSzPct val="100000"/>
              <a:buNone/>
              <a:defRPr sz="2400">
                <a:solidFill>
                  <a:schemeClr val="lt1"/>
                </a:solidFill>
              </a:defRPr>
            </a:lvl5pPr>
            <a:lvl6pPr lvl="5">
              <a:lnSpc>
                <a:spcPct val="100000"/>
              </a:lnSpc>
              <a:spcBef>
                <a:spcPts val="0"/>
              </a:spcBef>
              <a:spcAft>
                <a:spcPts val="0"/>
              </a:spcAft>
              <a:buClr>
                <a:schemeClr val="lt1"/>
              </a:buClr>
              <a:buSzPct val="100000"/>
              <a:buNone/>
              <a:defRPr sz="2400">
                <a:solidFill>
                  <a:schemeClr val="lt1"/>
                </a:solidFill>
              </a:defRPr>
            </a:lvl6pPr>
            <a:lvl7pPr lvl="6">
              <a:lnSpc>
                <a:spcPct val="100000"/>
              </a:lnSpc>
              <a:spcBef>
                <a:spcPts val="0"/>
              </a:spcBef>
              <a:spcAft>
                <a:spcPts val="0"/>
              </a:spcAft>
              <a:buClr>
                <a:schemeClr val="lt1"/>
              </a:buClr>
              <a:buSzPct val="100000"/>
              <a:buNone/>
              <a:defRPr sz="2400">
                <a:solidFill>
                  <a:schemeClr val="lt1"/>
                </a:solidFill>
              </a:defRPr>
            </a:lvl7pPr>
            <a:lvl8pPr lvl="7">
              <a:lnSpc>
                <a:spcPct val="100000"/>
              </a:lnSpc>
              <a:spcBef>
                <a:spcPts val="0"/>
              </a:spcBef>
              <a:spcAft>
                <a:spcPts val="0"/>
              </a:spcAft>
              <a:buClr>
                <a:schemeClr val="lt1"/>
              </a:buClr>
              <a:buSzPct val="100000"/>
              <a:buNone/>
              <a:defRPr sz="2400">
                <a:solidFill>
                  <a:schemeClr val="lt1"/>
                </a:solidFill>
              </a:defRPr>
            </a:lvl8pPr>
            <a:lvl9pPr lvl="8">
              <a:lnSpc>
                <a:spcPct val="100000"/>
              </a:lnSpc>
              <a:spcBef>
                <a:spcPts val="0"/>
              </a:spcBef>
              <a:spcAft>
                <a:spcPts val="0"/>
              </a:spcAft>
              <a:buClr>
                <a:schemeClr val="lt1"/>
              </a:buClr>
              <a:buSzPct val="100000"/>
              <a:buNone/>
              <a:defRPr sz="2400">
                <a:solidFill>
                  <a:schemeClr val="lt1"/>
                </a:solidFill>
              </a:defRPr>
            </a:lvl9pPr>
          </a:lstStyle>
          <a:p/>
        </p:txBody>
      </p:sp>
      <p:sp>
        <p:nvSpPr>
          <p:cNvPr id="13" name="Shape 1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8" name="Shape 48"/>
        <p:cNvGrpSpPr/>
        <p:nvPr/>
      </p:nvGrpSpPr>
      <p:grpSpPr>
        <a:xfrm>
          <a:off x="0" y="0"/>
          <a:ext cx="0" cy="0"/>
          <a:chOff x="0" y="0"/>
          <a:chExt cx="0" cy="0"/>
        </a:xfrm>
      </p:grpSpPr>
      <p:sp>
        <p:nvSpPr>
          <p:cNvPr id="49" name="Shape 49"/>
          <p:cNvSpPr/>
          <p:nvPr/>
        </p:nvSpPr>
        <p:spPr>
          <a:xfrm>
            <a:off x="0"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50" name="Shape 50"/>
          <p:cNvSpPr txBox="1"/>
          <p:nvPr>
            <p:ph type="title"/>
          </p:nvPr>
        </p:nvSpPr>
        <p:spPr>
          <a:xfrm>
            <a:off x="311700" y="991475"/>
            <a:ext cx="8520600" cy="1917900"/>
          </a:xfrm>
          <a:prstGeom prst="rect">
            <a:avLst/>
          </a:prstGeom>
        </p:spPr>
        <p:txBody>
          <a:bodyPr anchorCtr="0" anchor="ctr" bIns="91425" lIns="91425" rIns="91425" tIns="91425"/>
          <a:lstStyle>
            <a:lvl1pPr lvl="0" algn="ctr">
              <a:spcBef>
                <a:spcPts val="0"/>
              </a:spcBef>
              <a:buSzPct val="100000"/>
              <a:defRPr b="1" sz="14000"/>
            </a:lvl1pPr>
            <a:lvl2pPr lvl="1" algn="ctr">
              <a:spcBef>
                <a:spcPts val="0"/>
              </a:spcBef>
              <a:buSzPct val="100000"/>
              <a:defRPr b="1" sz="14000"/>
            </a:lvl2pPr>
            <a:lvl3pPr lvl="2" algn="ctr">
              <a:spcBef>
                <a:spcPts val="0"/>
              </a:spcBef>
              <a:buSzPct val="100000"/>
              <a:defRPr b="1" sz="14000"/>
            </a:lvl3pPr>
            <a:lvl4pPr lvl="3" algn="ctr">
              <a:spcBef>
                <a:spcPts val="0"/>
              </a:spcBef>
              <a:buSzPct val="100000"/>
              <a:defRPr b="1" sz="14000"/>
            </a:lvl4pPr>
            <a:lvl5pPr lvl="4" algn="ctr">
              <a:spcBef>
                <a:spcPts val="0"/>
              </a:spcBef>
              <a:buSzPct val="100000"/>
              <a:defRPr b="1" sz="14000"/>
            </a:lvl5pPr>
            <a:lvl6pPr lvl="5" algn="ctr">
              <a:spcBef>
                <a:spcPts val="0"/>
              </a:spcBef>
              <a:buSzPct val="100000"/>
              <a:defRPr b="1" sz="14000"/>
            </a:lvl6pPr>
            <a:lvl7pPr lvl="6" algn="ctr">
              <a:spcBef>
                <a:spcPts val="0"/>
              </a:spcBef>
              <a:buSzPct val="100000"/>
              <a:defRPr b="1" sz="14000"/>
            </a:lvl7pPr>
            <a:lvl8pPr lvl="7" algn="ctr">
              <a:spcBef>
                <a:spcPts val="0"/>
              </a:spcBef>
              <a:buSzPct val="100000"/>
              <a:defRPr b="1" sz="14000"/>
            </a:lvl8pPr>
            <a:lvl9pPr lvl="8" algn="ctr">
              <a:spcBef>
                <a:spcPts val="0"/>
              </a:spcBef>
              <a:buSzPct val="100000"/>
              <a:defRPr b="1" sz="14000"/>
            </a:lvl9pPr>
          </a:lstStyle>
          <a:p/>
        </p:txBody>
      </p:sp>
      <p:sp>
        <p:nvSpPr>
          <p:cNvPr id="51" name="Shape 51"/>
          <p:cNvSpPr txBox="1"/>
          <p:nvPr>
            <p:ph idx="1" type="body"/>
          </p:nvPr>
        </p:nvSpPr>
        <p:spPr>
          <a:xfrm>
            <a:off x="311700" y="3071300"/>
            <a:ext cx="8520600" cy="901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2" name="Shape 5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4" name="Shape 14"/>
        <p:cNvGrpSpPr/>
        <p:nvPr/>
      </p:nvGrpSpPr>
      <p:grpSpPr>
        <a:xfrm>
          <a:off x="0" y="0"/>
          <a:ext cx="0" cy="0"/>
          <a:chOff x="0" y="0"/>
          <a:chExt cx="0" cy="0"/>
        </a:xfrm>
      </p:grpSpPr>
      <p:cxnSp>
        <p:nvCxnSpPr>
          <p:cNvPr id="15" name="Shape 15"/>
          <p:cNvCxnSpPr/>
          <p:nvPr/>
        </p:nvCxnSpPr>
        <p:spPr>
          <a:xfrm>
            <a:off x="0" y="2998150"/>
            <a:ext cx="9144000" cy="0"/>
          </a:xfrm>
          <a:prstGeom prst="straightConnector1">
            <a:avLst/>
          </a:prstGeom>
          <a:noFill/>
          <a:ln cap="flat" cmpd="sng" w="19050">
            <a:solidFill>
              <a:schemeClr val="lt2"/>
            </a:solidFill>
            <a:prstDash val="solid"/>
            <a:round/>
            <a:headEnd len="med" w="med" type="none"/>
            <a:tailEnd len="med" w="med" type="none"/>
          </a:ln>
        </p:spPr>
      </p:cxnSp>
      <p:sp>
        <p:nvSpPr>
          <p:cNvPr id="16" name="Shape 16"/>
          <p:cNvSpPr txBox="1"/>
          <p:nvPr>
            <p:ph type="title"/>
          </p:nvPr>
        </p:nvSpPr>
        <p:spPr>
          <a:xfrm>
            <a:off x="510450" y="2057400"/>
            <a:ext cx="8123100" cy="778800"/>
          </a:xfrm>
          <a:prstGeom prst="rect">
            <a:avLst/>
          </a:prstGeom>
        </p:spPr>
        <p:txBody>
          <a:bodyPr anchorCtr="0" anchor="b" bIns="91425" lIns="91425" rIns="91425" tIns="91425"/>
          <a:lstStyle>
            <a:lvl1pPr lvl="0">
              <a:spcBef>
                <a:spcPts val="0"/>
              </a:spcBef>
              <a:buClr>
                <a:schemeClr val="lt1"/>
              </a:buClr>
              <a:buSzPct val="100000"/>
              <a:defRPr sz="3600">
                <a:solidFill>
                  <a:schemeClr val="lt1"/>
                </a:solidFill>
              </a:defRPr>
            </a:lvl1pPr>
            <a:lvl2pPr lvl="1">
              <a:spcBef>
                <a:spcPts val="0"/>
              </a:spcBef>
              <a:buClr>
                <a:schemeClr val="lt1"/>
              </a:buClr>
              <a:buSzPct val="100000"/>
              <a:defRPr sz="3600">
                <a:solidFill>
                  <a:schemeClr val="lt1"/>
                </a:solidFill>
              </a:defRPr>
            </a:lvl2pPr>
            <a:lvl3pPr lvl="2">
              <a:spcBef>
                <a:spcPts val="0"/>
              </a:spcBef>
              <a:buClr>
                <a:schemeClr val="lt1"/>
              </a:buClr>
              <a:buSzPct val="100000"/>
              <a:defRPr sz="3600">
                <a:solidFill>
                  <a:schemeClr val="lt1"/>
                </a:solidFill>
              </a:defRPr>
            </a:lvl3pPr>
            <a:lvl4pPr lvl="3">
              <a:spcBef>
                <a:spcPts val="0"/>
              </a:spcBef>
              <a:buClr>
                <a:schemeClr val="lt1"/>
              </a:buClr>
              <a:buSzPct val="100000"/>
              <a:defRPr sz="3600">
                <a:solidFill>
                  <a:schemeClr val="lt1"/>
                </a:solidFill>
              </a:defRPr>
            </a:lvl4pPr>
            <a:lvl5pPr lvl="4">
              <a:spcBef>
                <a:spcPts val="0"/>
              </a:spcBef>
              <a:buClr>
                <a:schemeClr val="lt1"/>
              </a:buClr>
              <a:buSzPct val="100000"/>
              <a:defRPr sz="3600">
                <a:solidFill>
                  <a:schemeClr val="lt1"/>
                </a:solidFill>
              </a:defRPr>
            </a:lvl5pPr>
            <a:lvl6pPr lvl="5">
              <a:spcBef>
                <a:spcPts val="0"/>
              </a:spcBef>
              <a:buClr>
                <a:schemeClr val="lt1"/>
              </a:buClr>
              <a:buSzPct val="100000"/>
              <a:defRPr sz="3600">
                <a:solidFill>
                  <a:schemeClr val="lt1"/>
                </a:solidFill>
              </a:defRPr>
            </a:lvl6pPr>
            <a:lvl7pPr lvl="6">
              <a:spcBef>
                <a:spcPts val="0"/>
              </a:spcBef>
              <a:buClr>
                <a:schemeClr val="lt1"/>
              </a:buClr>
              <a:buSzPct val="100000"/>
              <a:defRPr sz="3600">
                <a:solidFill>
                  <a:schemeClr val="lt1"/>
                </a:solidFill>
              </a:defRPr>
            </a:lvl7pPr>
            <a:lvl8pPr lvl="7">
              <a:spcBef>
                <a:spcPts val="0"/>
              </a:spcBef>
              <a:buClr>
                <a:schemeClr val="lt1"/>
              </a:buClr>
              <a:buSzPct val="100000"/>
              <a:defRPr sz="3600">
                <a:solidFill>
                  <a:schemeClr val="lt1"/>
                </a:solidFill>
              </a:defRPr>
            </a:lvl8pPr>
            <a:lvl9pPr lvl="8">
              <a:spcBef>
                <a:spcPts val="0"/>
              </a:spcBef>
              <a:buClr>
                <a:schemeClr val="lt1"/>
              </a:buClr>
              <a:buSzPct val="100000"/>
              <a:defRPr sz="3600">
                <a:solidFill>
                  <a:schemeClr val="lt1"/>
                </a:solidFill>
              </a:defRPr>
            </a:lvl9pPr>
          </a:lstStyle>
          <a:p/>
        </p:txBody>
      </p:sp>
      <p:sp>
        <p:nvSpPr>
          <p:cNvPr id="17" name="Shape 1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8" name="Shape 18"/>
        <p:cNvGrpSpPr/>
        <p:nvPr/>
      </p:nvGrpSpPr>
      <p:grpSpPr>
        <a:xfrm>
          <a:off x="0" y="0"/>
          <a:ext cx="0" cy="0"/>
          <a:chOff x="0" y="0"/>
          <a:chExt cx="0" cy="0"/>
        </a:xfrm>
      </p:grpSpPr>
      <p:sp>
        <p:nvSpPr>
          <p:cNvPr id="19" name="Shape 19"/>
          <p:cNvSpPr/>
          <p:nvPr/>
        </p:nvSpPr>
        <p:spPr>
          <a:xfrm>
            <a:off x="0"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20" name="Shape 20"/>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1" name="Shape 21"/>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3" name="Shape 23"/>
        <p:cNvGrpSpPr/>
        <p:nvPr/>
      </p:nvGrpSpPr>
      <p:grpSpPr>
        <a:xfrm>
          <a:off x="0" y="0"/>
          <a:ext cx="0" cy="0"/>
          <a:chOff x="0" y="0"/>
          <a:chExt cx="0" cy="0"/>
        </a:xfrm>
      </p:grpSpPr>
      <p:sp>
        <p:nvSpPr>
          <p:cNvPr id="24" name="Shape 24"/>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5" name="Shape 25"/>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6" name="Shape 26"/>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8" name="Shape 28"/>
        <p:cNvGrpSpPr/>
        <p:nvPr/>
      </p:nvGrpSpPr>
      <p:grpSpPr>
        <a:xfrm>
          <a:off x="0" y="0"/>
          <a:ext cx="0" cy="0"/>
          <a:chOff x="0" y="0"/>
          <a:chExt cx="0" cy="0"/>
        </a:xfrm>
      </p:grpSpPr>
      <p:sp>
        <p:nvSpPr>
          <p:cNvPr id="29" name="Shape 29"/>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0" name="Shape 3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1" name="Shape 31"/>
        <p:cNvGrpSpPr/>
        <p:nvPr/>
      </p:nvGrpSpPr>
      <p:grpSpPr>
        <a:xfrm>
          <a:off x="0" y="0"/>
          <a:ext cx="0" cy="0"/>
          <a:chOff x="0" y="0"/>
          <a:chExt cx="0" cy="0"/>
        </a:xfrm>
      </p:grpSpPr>
      <p:sp>
        <p:nvSpPr>
          <p:cNvPr id="32" name="Shape 32"/>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3" name="Shape 33"/>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5" name="Shape 35"/>
        <p:cNvGrpSpPr/>
        <p:nvPr/>
      </p:nvGrpSpPr>
      <p:grpSpPr>
        <a:xfrm>
          <a:off x="0" y="0"/>
          <a:ext cx="0" cy="0"/>
          <a:chOff x="0" y="0"/>
          <a:chExt cx="0" cy="0"/>
        </a:xfrm>
      </p:grpSpPr>
      <p:sp>
        <p:nvSpPr>
          <p:cNvPr id="36" name="Shape 36"/>
          <p:cNvSpPr txBox="1"/>
          <p:nvPr>
            <p:ph type="title"/>
          </p:nvPr>
        </p:nvSpPr>
        <p:spPr>
          <a:xfrm>
            <a:off x="490250" y="526350"/>
            <a:ext cx="57975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7" name="Shape 3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8" name="Shape 38"/>
        <p:cNvGrpSpPr/>
        <p:nvPr/>
      </p:nvGrpSpPr>
      <p:grpSpPr>
        <a:xfrm>
          <a:off x="0" y="0"/>
          <a:ext cx="0" cy="0"/>
          <a:chOff x="0" y="0"/>
          <a:chExt cx="0" cy="0"/>
        </a:xfrm>
      </p:grpSpPr>
      <p:sp>
        <p:nvSpPr>
          <p:cNvPr id="39" name="Shape 39"/>
          <p:cNvSpPr/>
          <p:nvPr/>
        </p:nvSpPr>
        <p:spPr>
          <a:xfrm>
            <a:off x="4572000" y="75"/>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40" name="Shape 40"/>
          <p:cNvCxnSpPr/>
          <p:nvPr/>
        </p:nvCxnSpPr>
        <p:spPr>
          <a:xfrm>
            <a:off x="5029675" y="4495500"/>
            <a:ext cx="468300" cy="0"/>
          </a:xfrm>
          <a:prstGeom prst="straightConnector1">
            <a:avLst/>
          </a:prstGeom>
          <a:noFill/>
          <a:ln cap="flat" cmpd="sng" w="19050">
            <a:solidFill>
              <a:schemeClr val="lt2"/>
            </a:solidFill>
            <a:prstDash val="solid"/>
            <a:round/>
            <a:headEnd len="med" w="med" type="none"/>
            <a:tailEnd len="med" w="med" type="none"/>
          </a:ln>
        </p:spPr>
      </p:cxnSp>
      <p:sp>
        <p:nvSpPr>
          <p:cNvPr id="41" name="Shape 41"/>
          <p:cNvSpPr txBox="1"/>
          <p:nvPr>
            <p:ph type="title"/>
          </p:nvPr>
        </p:nvSpPr>
        <p:spPr>
          <a:xfrm>
            <a:off x="265500" y="1205825"/>
            <a:ext cx="4045200" cy="15096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42" name="Shape 42"/>
          <p:cNvSpPr txBox="1"/>
          <p:nvPr>
            <p:ph idx="1" type="subTitle"/>
          </p:nvPr>
        </p:nvSpPr>
        <p:spPr>
          <a:xfrm>
            <a:off x="265500" y="2769000"/>
            <a:ext cx="4045200" cy="13455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43" name="Shape 43"/>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44" name="Shape 4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5" name="Shape 45"/>
        <p:cNvGrpSpPr/>
        <p:nvPr/>
      </p:nvGrpSpPr>
      <p:grpSpPr>
        <a:xfrm>
          <a:off x="0" y="0"/>
          <a:ext cx="0" cy="0"/>
          <a:chOff x="0" y="0"/>
          <a:chExt cx="0" cy="0"/>
        </a:xfrm>
      </p:grpSpPr>
      <p:sp>
        <p:nvSpPr>
          <p:cNvPr id="46" name="Shape 46"/>
          <p:cNvSpPr txBox="1"/>
          <p:nvPr>
            <p:ph idx="1" type="body"/>
          </p:nvPr>
        </p:nvSpPr>
        <p:spPr>
          <a:xfrm>
            <a:off x="311700" y="4236825"/>
            <a:ext cx="5998800" cy="598800"/>
          </a:xfrm>
          <a:prstGeom prst="rect">
            <a:avLst/>
          </a:prstGeom>
        </p:spPr>
        <p:txBody>
          <a:bodyPr anchorCtr="0" anchor="ctr" bIns="91425" lIns="91425" rIns="91425" tIns="91425"/>
          <a:lstStyle>
            <a:lvl1pPr lvl="0">
              <a:lnSpc>
                <a:spcPct val="100000"/>
              </a:lnSpc>
              <a:spcBef>
                <a:spcPts val="0"/>
              </a:spcBef>
              <a:spcAft>
                <a:spcPts val="0"/>
              </a:spcAft>
              <a:buSzPct val="100000"/>
              <a:buNone/>
              <a:defRPr sz="2100"/>
            </a:lvl1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1pPr>
            <a:lvl2pPr lvl="1">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2pPr>
            <a:lvl3pPr lvl="2">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3pPr>
            <a:lvl4pPr lvl="3">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4pPr>
            <a:lvl5pPr lvl="4">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5pPr>
            <a:lvl6pPr lvl="5">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6pPr>
            <a:lvl7pPr lvl="6">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7pPr>
            <a:lvl8pPr lvl="7">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8pPr>
            <a:lvl9pPr lvl="8">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accent3"/>
              </a:buClr>
              <a:buSzPct val="100000"/>
              <a:buFont typeface="Proxima Nova"/>
              <a:buChar char="●"/>
              <a:defRPr sz="1800">
                <a:solidFill>
                  <a:schemeClr val="accent3"/>
                </a:solidFill>
                <a:latin typeface="Proxima Nova"/>
                <a:ea typeface="Proxima Nova"/>
                <a:cs typeface="Proxima Nova"/>
                <a:sym typeface="Proxima Nova"/>
              </a:defRPr>
            </a:lvl1pPr>
            <a:lvl2pPr lvl="1">
              <a:lnSpc>
                <a:spcPct val="115000"/>
              </a:lnSpc>
              <a:spcBef>
                <a:spcPts val="0"/>
              </a:spcBef>
              <a:spcAft>
                <a:spcPts val="1600"/>
              </a:spcAft>
              <a:buClr>
                <a:schemeClr val="accent3"/>
              </a:buClr>
              <a:buFont typeface="Proxima Nova"/>
              <a:buChar char="○"/>
              <a:defRPr>
                <a:solidFill>
                  <a:schemeClr val="accent3"/>
                </a:solidFill>
                <a:latin typeface="Proxima Nova"/>
                <a:ea typeface="Proxima Nova"/>
                <a:cs typeface="Proxima Nova"/>
                <a:sym typeface="Proxima Nova"/>
              </a:defRPr>
            </a:lvl2pPr>
            <a:lvl3pPr lvl="2">
              <a:lnSpc>
                <a:spcPct val="115000"/>
              </a:lnSpc>
              <a:spcBef>
                <a:spcPts val="0"/>
              </a:spcBef>
              <a:spcAft>
                <a:spcPts val="1600"/>
              </a:spcAft>
              <a:buClr>
                <a:schemeClr val="accent3"/>
              </a:buClr>
              <a:buFont typeface="Proxima Nova"/>
              <a:buChar char="■"/>
              <a:defRPr>
                <a:solidFill>
                  <a:schemeClr val="accent3"/>
                </a:solidFill>
                <a:latin typeface="Proxima Nova"/>
                <a:ea typeface="Proxima Nova"/>
                <a:cs typeface="Proxima Nova"/>
                <a:sym typeface="Proxima Nova"/>
              </a:defRPr>
            </a:lvl3pPr>
            <a:lvl4pPr lvl="3">
              <a:lnSpc>
                <a:spcPct val="115000"/>
              </a:lnSpc>
              <a:spcBef>
                <a:spcPts val="0"/>
              </a:spcBef>
              <a:spcAft>
                <a:spcPts val="1600"/>
              </a:spcAft>
              <a:buClr>
                <a:schemeClr val="accent3"/>
              </a:buClr>
              <a:buFont typeface="Proxima Nova"/>
              <a:buChar char="●"/>
              <a:defRPr>
                <a:solidFill>
                  <a:schemeClr val="accent3"/>
                </a:solidFill>
                <a:latin typeface="Proxima Nova"/>
                <a:ea typeface="Proxima Nova"/>
                <a:cs typeface="Proxima Nova"/>
                <a:sym typeface="Proxima Nova"/>
              </a:defRPr>
            </a:lvl4pPr>
            <a:lvl5pPr lvl="4">
              <a:lnSpc>
                <a:spcPct val="115000"/>
              </a:lnSpc>
              <a:spcBef>
                <a:spcPts val="0"/>
              </a:spcBef>
              <a:spcAft>
                <a:spcPts val="1600"/>
              </a:spcAft>
              <a:buClr>
                <a:schemeClr val="accent3"/>
              </a:buClr>
              <a:buFont typeface="Proxima Nova"/>
              <a:buChar char="○"/>
              <a:defRPr>
                <a:solidFill>
                  <a:schemeClr val="accent3"/>
                </a:solidFill>
                <a:latin typeface="Proxima Nova"/>
                <a:ea typeface="Proxima Nova"/>
                <a:cs typeface="Proxima Nova"/>
                <a:sym typeface="Proxima Nova"/>
              </a:defRPr>
            </a:lvl5pPr>
            <a:lvl6pPr lvl="5">
              <a:lnSpc>
                <a:spcPct val="115000"/>
              </a:lnSpc>
              <a:spcBef>
                <a:spcPts val="0"/>
              </a:spcBef>
              <a:spcAft>
                <a:spcPts val="1600"/>
              </a:spcAft>
              <a:buClr>
                <a:schemeClr val="accent3"/>
              </a:buClr>
              <a:buFont typeface="Proxima Nova"/>
              <a:buChar char="■"/>
              <a:defRPr>
                <a:solidFill>
                  <a:schemeClr val="accent3"/>
                </a:solidFill>
                <a:latin typeface="Proxima Nova"/>
                <a:ea typeface="Proxima Nova"/>
                <a:cs typeface="Proxima Nova"/>
                <a:sym typeface="Proxima Nova"/>
              </a:defRPr>
            </a:lvl6pPr>
            <a:lvl7pPr lvl="6">
              <a:lnSpc>
                <a:spcPct val="115000"/>
              </a:lnSpc>
              <a:spcBef>
                <a:spcPts val="0"/>
              </a:spcBef>
              <a:spcAft>
                <a:spcPts val="1600"/>
              </a:spcAft>
              <a:buClr>
                <a:schemeClr val="accent3"/>
              </a:buClr>
              <a:buFont typeface="Proxima Nova"/>
              <a:buChar char="●"/>
              <a:defRPr>
                <a:solidFill>
                  <a:schemeClr val="accent3"/>
                </a:solidFill>
                <a:latin typeface="Proxima Nova"/>
                <a:ea typeface="Proxima Nova"/>
                <a:cs typeface="Proxima Nova"/>
                <a:sym typeface="Proxima Nova"/>
              </a:defRPr>
            </a:lvl7pPr>
            <a:lvl8pPr lvl="7">
              <a:lnSpc>
                <a:spcPct val="115000"/>
              </a:lnSpc>
              <a:spcBef>
                <a:spcPts val="0"/>
              </a:spcBef>
              <a:spcAft>
                <a:spcPts val="1600"/>
              </a:spcAft>
              <a:buClr>
                <a:schemeClr val="accent3"/>
              </a:buClr>
              <a:buFont typeface="Proxima Nova"/>
              <a:buChar char="○"/>
              <a:defRPr>
                <a:solidFill>
                  <a:schemeClr val="accent3"/>
                </a:solidFill>
                <a:latin typeface="Proxima Nova"/>
                <a:ea typeface="Proxima Nova"/>
                <a:cs typeface="Proxima Nova"/>
                <a:sym typeface="Proxima Nova"/>
              </a:defRPr>
            </a:lvl8pPr>
            <a:lvl9pPr lvl="8">
              <a:lnSpc>
                <a:spcPct val="115000"/>
              </a:lnSpc>
              <a:spcBef>
                <a:spcPts val="0"/>
              </a:spcBef>
              <a:spcAft>
                <a:spcPts val="1600"/>
              </a:spcAft>
              <a:buClr>
                <a:schemeClr val="accent3"/>
              </a:buClr>
              <a:buFont typeface="Proxima Nova"/>
              <a:buChar char="■"/>
              <a:defRPr>
                <a:solidFill>
                  <a:schemeClr val="accent3"/>
                </a:solidFill>
                <a:latin typeface="Proxima Nova"/>
                <a:ea typeface="Proxima Nova"/>
                <a:cs typeface="Proxima Nova"/>
                <a:sym typeface="Proxima Nova"/>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1"/>
                </a:solidFill>
                <a:latin typeface="Proxima Nova"/>
                <a:ea typeface="Proxima Nova"/>
                <a:cs typeface="Proxima Nova"/>
                <a:sym typeface="Proxima Nova"/>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1" Type="http://schemas.openxmlformats.org/officeDocument/2006/relationships/image" Target="../media/image27.png"/><Relationship Id="rId10"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30.png"/><Relationship Id="rId9" Type="http://schemas.openxmlformats.org/officeDocument/2006/relationships/image" Target="../media/image26.jpg"/><Relationship Id="rId5" Type="http://schemas.openxmlformats.org/officeDocument/2006/relationships/image" Target="../media/image20.png"/><Relationship Id="rId6" Type="http://schemas.openxmlformats.org/officeDocument/2006/relationships/image" Target="../media/image1.png"/><Relationship Id="rId7" Type="http://schemas.openxmlformats.org/officeDocument/2006/relationships/image" Target="../media/image24.png"/><Relationship Id="rId8"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ugrid.info" TargetMode="Externa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mailto:umassugrid@gmail.com" TargetMode="External"/><Relationship Id="rId4" Type="http://schemas.openxmlformats.org/officeDocument/2006/relationships/image" Target="../media/image1.png"/><Relationship Id="rId5" Type="http://schemas.openxmlformats.org/officeDocument/2006/relationships/image" Target="../media/image2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mailto:umassugrid@gmail.com" TargetMode="Externa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1" Type="http://schemas.openxmlformats.org/officeDocument/2006/relationships/image" Target="../media/image21.png"/><Relationship Id="rId10" Type="http://schemas.openxmlformats.org/officeDocument/2006/relationships/image" Target="../media/image8.png"/><Relationship Id="rId13" Type="http://schemas.openxmlformats.org/officeDocument/2006/relationships/image" Target="../media/image14.png"/><Relationship Id="rId12"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gif"/><Relationship Id="rId9" Type="http://schemas.openxmlformats.org/officeDocument/2006/relationships/image" Target="../media/image5.png"/><Relationship Id="rId15" Type="http://schemas.openxmlformats.org/officeDocument/2006/relationships/image" Target="../media/image12.png"/><Relationship Id="rId14" Type="http://schemas.openxmlformats.org/officeDocument/2006/relationships/image" Target="../media/image11.jpg"/><Relationship Id="rId16" Type="http://schemas.openxmlformats.org/officeDocument/2006/relationships/image" Target="../media/image13.jpg"/><Relationship Id="rId5" Type="http://schemas.openxmlformats.org/officeDocument/2006/relationships/image" Target="../media/image6.png"/><Relationship Id="rId6" Type="http://schemas.openxmlformats.org/officeDocument/2006/relationships/image" Target="../media/image16.jpg"/><Relationship Id="rId7" Type="http://schemas.openxmlformats.org/officeDocument/2006/relationships/image" Target="../media/image9.png"/><Relationship Id="rId8"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jp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washingtonpost.com/news/wonk/wp/2017/02/28/researchers-confirm-that-yolo-is-sound-life-advice/?utm_term=.843db64b53f5" TargetMode="Externa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Shape 59"/>
          <p:cNvSpPr/>
          <p:nvPr/>
        </p:nvSpPr>
        <p:spPr>
          <a:xfrm>
            <a:off x="3855999" y="2381325"/>
            <a:ext cx="1155900" cy="11469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0" name="Shape 60"/>
          <p:cNvSpPr txBox="1"/>
          <p:nvPr>
            <p:ph type="ctrTitle"/>
          </p:nvPr>
        </p:nvSpPr>
        <p:spPr>
          <a:xfrm>
            <a:off x="510450" y="444400"/>
            <a:ext cx="8123100" cy="1588500"/>
          </a:xfrm>
          <a:prstGeom prst="rect">
            <a:avLst/>
          </a:prstGeom>
        </p:spPr>
        <p:txBody>
          <a:bodyPr anchorCtr="0" anchor="b" bIns="91425" lIns="91425" rIns="91425" tIns="91425">
            <a:noAutofit/>
          </a:bodyPr>
          <a:lstStyle/>
          <a:p>
            <a:pPr lvl="0" algn="ctr">
              <a:spcBef>
                <a:spcPts val="0"/>
              </a:spcBef>
              <a:buNone/>
            </a:pPr>
            <a:r>
              <a:rPr b="1" lang="en" sz="5000"/>
              <a:t>Becoming A Data Scientist</a:t>
            </a:r>
          </a:p>
        </p:txBody>
      </p:sp>
      <p:sp>
        <p:nvSpPr>
          <p:cNvPr id="61" name="Shape 61"/>
          <p:cNvSpPr txBox="1"/>
          <p:nvPr>
            <p:ph idx="1" type="subTitle"/>
          </p:nvPr>
        </p:nvSpPr>
        <p:spPr>
          <a:xfrm>
            <a:off x="510450" y="3868112"/>
            <a:ext cx="8123100" cy="630000"/>
          </a:xfrm>
          <a:prstGeom prst="rect">
            <a:avLst/>
          </a:prstGeom>
        </p:spPr>
        <p:txBody>
          <a:bodyPr anchorCtr="0" anchor="t" bIns="91425" lIns="91425" rIns="91425" tIns="91425">
            <a:noAutofit/>
          </a:bodyPr>
          <a:lstStyle/>
          <a:p>
            <a:pPr lvl="0" algn="ctr">
              <a:spcBef>
                <a:spcPts val="0"/>
              </a:spcBef>
              <a:buNone/>
            </a:pPr>
            <a:r>
              <a:rPr lang="en">
                <a:solidFill>
                  <a:srgbClr val="FF9900"/>
                </a:solidFill>
              </a:rPr>
              <a:t>“Discover what it means to work with data”</a:t>
            </a:r>
          </a:p>
        </p:txBody>
      </p:sp>
      <p:pic>
        <p:nvPicPr>
          <p:cNvPr id="62" name="Shape 62"/>
          <p:cNvPicPr preferRelativeResize="0"/>
          <p:nvPr/>
        </p:nvPicPr>
        <p:blipFill>
          <a:blip r:embed="rId3">
            <a:alphaModFix/>
          </a:blip>
          <a:stretch>
            <a:fillRect/>
          </a:stretch>
        </p:blipFill>
        <p:spPr>
          <a:xfrm>
            <a:off x="3951723" y="2477074"/>
            <a:ext cx="972999" cy="10510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Shape 13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solidFill>
                  <a:srgbClr val="FF9900"/>
                </a:solidFill>
              </a:rPr>
              <a:t>Collecting Data</a:t>
            </a:r>
          </a:p>
          <a:p>
            <a:pPr lvl="0">
              <a:spcBef>
                <a:spcPts val="0"/>
              </a:spcBef>
              <a:buNone/>
            </a:pPr>
            <a:r>
              <a:t/>
            </a:r>
            <a:endParaRPr>
              <a:solidFill>
                <a:srgbClr val="FF9900"/>
              </a:solidFill>
            </a:endParaRPr>
          </a:p>
        </p:txBody>
      </p:sp>
      <p:sp>
        <p:nvSpPr>
          <p:cNvPr id="140" name="Shape 140"/>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lnSpc>
                <a:spcPct val="100000"/>
              </a:lnSpc>
              <a:spcBef>
                <a:spcPts val="0"/>
              </a:spcBef>
              <a:buNone/>
            </a:pPr>
            <a:r>
              <a:rPr lang="en">
                <a:solidFill>
                  <a:srgbClr val="FFFFFF"/>
                </a:solidFill>
              </a:rPr>
              <a:t>A data scientist searches for data which may be hypothesized to have an affect on some outcome of interest. Data can be both quantitative or categorical. Some examples include:</a:t>
            </a:r>
          </a:p>
          <a:p>
            <a:pPr lvl="0">
              <a:lnSpc>
                <a:spcPct val="100000"/>
              </a:lnSpc>
              <a:spcBef>
                <a:spcPts val="0"/>
              </a:spcBef>
              <a:buNone/>
            </a:pPr>
            <a:r>
              <a:rPr lang="en" u="sng">
                <a:solidFill>
                  <a:srgbClr val="FFFFFF"/>
                </a:solidFill>
              </a:rPr>
              <a:t>Quantitative Data</a:t>
            </a:r>
            <a:r>
              <a:rPr lang="en">
                <a:solidFill>
                  <a:srgbClr val="FFFFFF"/>
                </a:solidFill>
              </a:rPr>
              <a:t> - </a:t>
            </a:r>
            <a:r>
              <a:rPr lang="en">
                <a:solidFill>
                  <a:srgbClr val="FFFFFF"/>
                </a:solidFill>
              </a:rPr>
              <a:t>Sales or cost data, production speed, marketing effectiveness, drug effectiveness, disease outbreak, calorie consumption, age, etc.</a:t>
            </a:r>
          </a:p>
          <a:p>
            <a:pPr lvl="0">
              <a:lnSpc>
                <a:spcPct val="100000"/>
              </a:lnSpc>
              <a:spcBef>
                <a:spcPts val="0"/>
              </a:spcBef>
              <a:buNone/>
            </a:pPr>
            <a:r>
              <a:rPr lang="en" u="sng">
                <a:solidFill>
                  <a:srgbClr val="FFFFFF"/>
                </a:solidFill>
              </a:rPr>
              <a:t>Categorical Data</a:t>
            </a:r>
            <a:r>
              <a:rPr lang="en">
                <a:solidFill>
                  <a:srgbClr val="FFFFFF"/>
                </a:solidFill>
              </a:rPr>
              <a:t> - Geographic location, sales platform, machine type, wording of advertisement, gender or race, blood type, food group, etc.</a:t>
            </a:r>
          </a:p>
          <a:p>
            <a:pPr lvl="0">
              <a:lnSpc>
                <a:spcPct val="100000"/>
              </a:lnSpc>
              <a:spcBef>
                <a:spcPts val="0"/>
              </a:spcBef>
              <a:buNone/>
            </a:pPr>
            <a:r>
              <a:rPr lang="en">
                <a:solidFill>
                  <a:srgbClr val="FFFFFF"/>
                </a:solidFill>
              </a:rPr>
              <a:t>The key is to collect</a:t>
            </a:r>
            <a:r>
              <a:rPr b="1" lang="en">
                <a:solidFill>
                  <a:srgbClr val="FFFFFF"/>
                </a:solidFill>
              </a:rPr>
              <a:t> relevant</a:t>
            </a:r>
            <a:r>
              <a:rPr lang="en">
                <a:solidFill>
                  <a:srgbClr val="FFFFFF"/>
                </a:solidFill>
              </a:rPr>
              <a:t> data to meet your objectives. This is, however, up for interpretation, and a data scientist is encouraged to be adventurous. You never know where you might find “relevant data”.</a:t>
            </a:r>
          </a:p>
        </p:txBody>
      </p:sp>
      <p:pic>
        <p:nvPicPr>
          <p:cNvPr id="141" name="Shape 141"/>
          <p:cNvPicPr preferRelativeResize="0"/>
          <p:nvPr/>
        </p:nvPicPr>
        <p:blipFill>
          <a:blip r:embed="rId3">
            <a:alphaModFix/>
          </a:blip>
          <a:stretch>
            <a:fillRect/>
          </a:stretch>
        </p:blipFill>
        <p:spPr>
          <a:xfrm>
            <a:off x="8539175" y="4398775"/>
            <a:ext cx="462500" cy="499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Shape 14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solidFill>
                  <a:srgbClr val="FF9900"/>
                </a:solidFill>
              </a:rPr>
              <a:t>Cleaning Your Data</a:t>
            </a:r>
          </a:p>
        </p:txBody>
      </p:sp>
      <p:pic>
        <p:nvPicPr>
          <p:cNvPr id="147" name="Shape 147"/>
          <p:cNvPicPr preferRelativeResize="0"/>
          <p:nvPr/>
        </p:nvPicPr>
        <p:blipFill>
          <a:blip r:embed="rId3">
            <a:alphaModFix/>
          </a:blip>
          <a:stretch>
            <a:fillRect/>
          </a:stretch>
        </p:blipFill>
        <p:spPr>
          <a:xfrm>
            <a:off x="8539175" y="4398775"/>
            <a:ext cx="462500" cy="499600"/>
          </a:xfrm>
          <a:prstGeom prst="rect">
            <a:avLst/>
          </a:prstGeom>
          <a:noFill/>
          <a:ln>
            <a:noFill/>
          </a:ln>
        </p:spPr>
      </p:pic>
      <p:pic>
        <p:nvPicPr>
          <p:cNvPr descr="https://losetposet.files.wordpress.com/2013/11/table.png" id="148" name="Shape 148"/>
          <p:cNvPicPr preferRelativeResize="0"/>
          <p:nvPr/>
        </p:nvPicPr>
        <p:blipFill>
          <a:blip r:embed="rId4">
            <a:alphaModFix/>
          </a:blip>
          <a:stretch>
            <a:fillRect/>
          </a:stretch>
        </p:blipFill>
        <p:spPr>
          <a:xfrm>
            <a:off x="279550" y="1316400"/>
            <a:ext cx="8584884" cy="3076250"/>
          </a:xfrm>
          <a:prstGeom prst="rect">
            <a:avLst/>
          </a:prstGeom>
          <a:noFill/>
          <a:ln>
            <a:noFill/>
          </a:ln>
        </p:spPr>
      </p:pic>
      <p:sp>
        <p:nvSpPr>
          <p:cNvPr id="149" name="Shape 149"/>
          <p:cNvSpPr txBox="1"/>
          <p:nvPr/>
        </p:nvSpPr>
        <p:spPr>
          <a:xfrm>
            <a:off x="553600" y="4765100"/>
            <a:ext cx="4036200" cy="4710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150" name="Shape 150"/>
          <p:cNvSpPr txBox="1"/>
          <p:nvPr/>
        </p:nvSpPr>
        <p:spPr>
          <a:xfrm>
            <a:off x="238200" y="4568875"/>
            <a:ext cx="3753900" cy="402300"/>
          </a:xfrm>
          <a:prstGeom prst="rect">
            <a:avLst/>
          </a:prstGeom>
          <a:noFill/>
          <a:ln>
            <a:noFill/>
          </a:ln>
        </p:spPr>
        <p:txBody>
          <a:bodyPr anchorCtr="0" anchor="t" bIns="91425" lIns="91425" rIns="91425" tIns="91425">
            <a:noAutofit/>
          </a:bodyPr>
          <a:lstStyle/>
          <a:p>
            <a:pPr lvl="0">
              <a:spcBef>
                <a:spcPts val="0"/>
              </a:spcBef>
              <a:buNone/>
            </a:pPr>
            <a:r>
              <a:rPr lang="en" sz="800">
                <a:solidFill>
                  <a:schemeClr val="accent3"/>
                </a:solidFill>
              </a:rPr>
              <a:t>https://losetposet.files.wordpress.com/2013/11/table.png</a:t>
            </a:r>
          </a:p>
          <a:p>
            <a:pPr lvl="0" rtl="0">
              <a:spcBef>
                <a:spcPts val="0"/>
              </a:spcBef>
              <a:buNone/>
            </a:pPr>
            <a:r>
              <a:t/>
            </a:r>
            <a:endParaRPr sz="800">
              <a:solidFill>
                <a:schemeClr val="accent3"/>
              </a:solidFill>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Shape 15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solidFill>
                  <a:srgbClr val="FF9900"/>
                </a:solidFill>
              </a:rPr>
              <a:t>Data Wrangling</a:t>
            </a:r>
          </a:p>
        </p:txBody>
      </p:sp>
      <p:sp>
        <p:nvSpPr>
          <p:cNvPr id="156" name="Shape 156"/>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a:solidFill>
                  <a:srgbClr val="FFFFFF"/>
                </a:solidFill>
              </a:rPr>
              <a:t>The art of data manipulation; data wrangling is the ability to transform and organize raw data sets into something that you can work with. Some examples are:</a:t>
            </a:r>
          </a:p>
          <a:p>
            <a:pPr indent="-228600" lvl="0" marL="457200" rtl="0">
              <a:spcBef>
                <a:spcPts val="0"/>
              </a:spcBef>
              <a:buClr>
                <a:srgbClr val="FFFFFF"/>
              </a:buClr>
            </a:pPr>
            <a:r>
              <a:rPr lang="en">
                <a:solidFill>
                  <a:srgbClr val="FFFFFF"/>
                </a:solidFill>
              </a:rPr>
              <a:t>Sorting</a:t>
            </a:r>
          </a:p>
          <a:p>
            <a:pPr indent="-228600" lvl="0" marL="457200" rtl="0">
              <a:spcBef>
                <a:spcPts val="0"/>
              </a:spcBef>
              <a:buClr>
                <a:srgbClr val="FFFFFF"/>
              </a:buClr>
            </a:pPr>
            <a:r>
              <a:rPr lang="en">
                <a:solidFill>
                  <a:srgbClr val="FFFFFF"/>
                </a:solidFill>
              </a:rPr>
              <a:t>Filtering</a:t>
            </a:r>
          </a:p>
          <a:p>
            <a:pPr indent="-228600" lvl="0" marL="457200" rtl="0">
              <a:spcBef>
                <a:spcPts val="0"/>
              </a:spcBef>
              <a:buClr>
                <a:srgbClr val="FFFFFF"/>
              </a:buClr>
            </a:pPr>
            <a:r>
              <a:rPr lang="en">
                <a:solidFill>
                  <a:srgbClr val="FFFFFF"/>
                </a:solidFill>
              </a:rPr>
              <a:t>Aggregating</a:t>
            </a:r>
          </a:p>
          <a:p>
            <a:pPr indent="-228600" lvl="0" marL="457200" rtl="0">
              <a:spcBef>
                <a:spcPts val="0"/>
              </a:spcBef>
              <a:buClr>
                <a:srgbClr val="FFFFFF"/>
              </a:buClr>
            </a:pPr>
            <a:r>
              <a:rPr lang="en">
                <a:solidFill>
                  <a:srgbClr val="FFFFFF"/>
                </a:solidFill>
              </a:rPr>
              <a:t>Merging</a:t>
            </a:r>
          </a:p>
          <a:p>
            <a:pPr indent="-228600" lvl="0" marL="457200" rtl="0">
              <a:spcBef>
                <a:spcPts val="0"/>
              </a:spcBef>
              <a:buClr>
                <a:srgbClr val="FFFFFF"/>
              </a:buClr>
            </a:pPr>
            <a:r>
              <a:rPr lang="en">
                <a:solidFill>
                  <a:srgbClr val="FFFFFF"/>
                </a:solidFill>
              </a:rPr>
              <a:t>Subsetting</a:t>
            </a:r>
          </a:p>
          <a:p>
            <a:pPr indent="-228600" lvl="0" marL="457200" rtl="0">
              <a:spcBef>
                <a:spcPts val="0"/>
              </a:spcBef>
              <a:buClr>
                <a:srgbClr val="FFFFFF"/>
              </a:buClr>
            </a:pPr>
            <a:r>
              <a:rPr lang="en">
                <a:solidFill>
                  <a:srgbClr val="FFFFFF"/>
                </a:solidFill>
              </a:rPr>
              <a:t>Summarising</a:t>
            </a:r>
          </a:p>
        </p:txBody>
      </p:sp>
      <p:pic>
        <p:nvPicPr>
          <p:cNvPr id="157" name="Shape 157"/>
          <p:cNvPicPr preferRelativeResize="0"/>
          <p:nvPr/>
        </p:nvPicPr>
        <p:blipFill>
          <a:blip r:embed="rId3">
            <a:alphaModFix/>
          </a:blip>
          <a:stretch>
            <a:fillRect/>
          </a:stretch>
        </p:blipFill>
        <p:spPr>
          <a:xfrm>
            <a:off x="8539175" y="4398775"/>
            <a:ext cx="462500" cy="499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solidFill>
                  <a:srgbClr val="FF9900"/>
                </a:solidFill>
              </a:rPr>
              <a:t>Data Wrangling</a:t>
            </a:r>
          </a:p>
        </p:txBody>
      </p:sp>
      <p:sp>
        <p:nvSpPr>
          <p:cNvPr id="163" name="Shape 163"/>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buClr>
                <a:srgbClr val="FFFFFF"/>
              </a:buClr>
            </a:pPr>
            <a:r>
              <a:rPr b="1" lang="en">
                <a:solidFill>
                  <a:srgbClr val="FFFFFF"/>
                </a:solidFill>
              </a:rPr>
              <a:t>How do we deal with missing values?</a:t>
            </a:r>
          </a:p>
          <a:p>
            <a:pPr indent="-228600" lvl="1" marL="914400" rtl="0">
              <a:spcBef>
                <a:spcPts val="0"/>
              </a:spcBef>
              <a:buClr>
                <a:srgbClr val="FFFFFF"/>
              </a:buClr>
            </a:pPr>
            <a:r>
              <a:rPr lang="en">
                <a:solidFill>
                  <a:srgbClr val="FFFFFF"/>
                </a:solidFill>
              </a:rPr>
              <a:t>Identifying which NAs can be omitted and which need to be predicted</a:t>
            </a:r>
          </a:p>
          <a:p>
            <a:pPr indent="-228600" lvl="1" marL="914400" rtl="0">
              <a:spcBef>
                <a:spcPts val="0"/>
              </a:spcBef>
              <a:buClr>
                <a:srgbClr val="FFFFFF"/>
              </a:buClr>
            </a:pPr>
            <a:r>
              <a:rPr lang="en">
                <a:solidFill>
                  <a:srgbClr val="FFFFFF"/>
                </a:solidFill>
              </a:rPr>
              <a:t>Imputation</a:t>
            </a:r>
          </a:p>
          <a:p>
            <a:pPr indent="-228600" lvl="1" marL="914400">
              <a:spcBef>
                <a:spcPts val="0"/>
              </a:spcBef>
              <a:buClr>
                <a:srgbClr val="FFFFFF"/>
              </a:buClr>
            </a:pPr>
            <a:r>
              <a:rPr lang="en">
                <a:solidFill>
                  <a:srgbClr val="FFFFFF"/>
                </a:solidFill>
              </a:rPr>
              <a:t>Prediction algorithms</a:t>
            </a:r>
          </a:p>
          <a:p>
            <a:pPr indent="-228600" lvl="0" marL="457200" rtl="0">
              <a:spcBef>
                <a:spcPts val="0"/>
              </a:spcBef>
              <a:buClr>
                <a:srgbClr val="FFFFFF"/>
              </a:buClr>
            </a:pPr>
            <a:r>
              <a:rPr b="1" lang="en">
                <a:solidFill>
                  <a:srgbClr val="FFFFFF"/>
                </a:solidFill>
              </a:rPr>
              <a:t>How to obtain more </a:t>
            </a:r>
            <a:r>
              <a:rPr b="1" lang="en">
                <a:solidFill>
                  <a:srgbClr val="FFFFFF"/>
                </a:solidFill>
              </a:rPr>
              <a:t>information</a:t>
            </a:r>
            <a:r>
              <a:rPr b="1" lang="en">
                <a:solidFill>
                  <a:srgbClr val="FFFFFF"/>
                </a:solidFill>
              </a:rPr>
              <a:t> from our datasets?</a:t>
            </a:r>
          </a:p>
          <a:p>
            <a:pPr indent="-228600" lvl="1" marL="914400" rtl="0">
              <a:spcBef>
                <a:spcPts val="0"/>
              </a:spcBef>
              <a:buClr>
                <a:srgbClr val="FFFFFF"/>
              </a:buClr>
            </a:pPr>
            <a:r>
              <a:rPr lang="en">
                <a:solidFill>
                  <a:srgbClr val="FFFFFF"/>
                </a:solidFill>
              </a:rPr>
              <a:t>Joining different datasets together</a:t>
            </a:r>
          </a:p>
          <a:p>
            <a:pPr indent="-228600" lvl="1" marL="914400" rtl="0">
              <a:spcBef>
                <a:spcPts val="0"/>
              </a:spcBef>
              <a:buClr>
                <a:srgbClr val="FFFFFF"/>
              </a:buClr>
            </a:pPr>
            <a:r>
              <a:rPr lang="en">
                <a:solidFill>
                  <a:srgbClr val="FFFFFF"/>
                </a:solidFill>
              </a:rPr>
              <a:t>Discovering new-layers of information</a:t>
            </a:r>
          </a:p>
          <a:p>
            <a:pPr indent="-228600" lvl="1" marL="914400">
              <a:spcBef>
                <a:spcPts val="0"/>
              </a:spcBef>
              <a:buClr>
                <a:srgbClr val="FFFFFF"/>
              </a:buClr>
            </a:pPr>
            <a:r>
              <a:rPr lang="en">
                <a:solidFill>
                  <a:srgbClr val="FFFFFF"/>
                </a:solidFill>
              </a:rPr>
              <a:t>Rearranging your data to tell a different story</a:t>
            </a:r>
          </a:p>
          <a:p>
            <a:pPr indent="-228600" lvl="0" marL="457200" rtl="0">
              <a:spcBef>
                <a:spcPts val="0"/>
              </a:spcBef>
              <a:buClr>
                <a:srgbClr val="FFFFFF"/>
              </a:buClr>
            </a:pPr>
            <a:r>
              <a:rPr b="1" lang="en">
                <a:solidFill>
                  <a:srgbClr val="FFFFFF"/>
                </a:solidFill>
              </a:rPr>
              <a:t>How can we transform data?</a:t>
            </a:r>
          </a:p>
          <a:p>
            <a:pPr indent="-228600" lvl="1" marL="914400" rtl="0">
              <a:spcBef>
                <a:spcPts val="0"/>
              </a:spcBef>
              <a:buClr>
                <a:srgbClr val="FFFFFF"/>
              </a:buClr>
            </a:pPr>
            <a:r>
              <a:rPr lang="en">
                <a:solidFill>
                  <a:srgbClr val="FFFFFF"/>
                </a:solidFill>
              </a:rPr>
              <a:t>Data Type Conversions</a:t>
            </a:r>
          </a:p>
          <a:p>
            <a:pPr indent="-228600" lvl="1" marL="914400" rtl="0">
              <a:spcBef>
                <a:spcPts val="0"/>
              </a:spcBef>
              <a:buClr>
                <a:srgbClr val="FFFFFF"/>
              </a:buClr>
            </a:pPr>
            <a:r>
              <a:rPr lang="en">
                <a:solidFill>
                  <a:srgbClr val="FFFFFF"/>
                </a:solidFill>
              </a:rPr>
              <a:t>Mathematical Transformation</a:t>
            </a:r>
          </a:p>
          <a:p>
            <a:pPr indent="0" lvl="0" marL="457200">
              <a:spcBef>
                <a:spcPts val="0"/>
              </a:spcBef>
              <a:buNone/>
            </a:pPr>
            <a:r>
              <a:t/>
            </a:r>
            <a:endParaRPr>
              <a:solidFill>
                <a:srgbClr val="FFFFFF"/>
              </a:solidFill>
            </a:endParaRPr>
          </a:p>
          <a:p>
            <a:pPr lvl="0">
              <a:spcBef>
                <a:spcPts val="0"/>
              </a:spcBef>
              <a:buNone/>
            </a:pPr>
            <a:r>
              <a:t/>
            </a:r>
            <a:endParaRPr/>
          </a:p>
        </p:txBody>
      </p:sp>
      <p:pic>
        <p:nvPicPr>
          <p:cNvPr id="164" name="Shape 164"/>
          <p:cNvPicPr preferRelativeResize="0"/>
          <p:nvPr/>
        </p:nvPicPr>
        <p:blipFill>
          <a:blip r:embed="rId3">
            <a:alphaModFix/>
          </a:blip>
          <a:stretch>
            <a:fillRect/>
          </a:stretch>
        </p:blipFill>
        <p:spPr>
          <a:xfrm>
            <a:off x="8539175" y="4398775"/>
            <a:ext cx="462500" cy="499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Shape 16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solidFill>
                  <a:srgbClr val="FF9900"/>
                </a:solidFill>
              </a:rPr>
              <a:t>Data Exploration</a:t>
            </a:r>
          </a:p>
        </p:txBody>
      </p:sp>
      <p:pic>
        <p:nvPicPr>
          <p:cNvPr id="170" name="Shape 170"/>
          <p:cNvPicPr preferRelativeResize="0"/>
          <p:nvPr/>
        </p:nvPicPr>
        <p:blipFill>
          <a:blip r:embed="rId3">
            <a:alphaModFix/>
          </a:blip>
          <a:stretch>
            <a:fillRect/>
          </a:stretch>
        </p:blipFill>
        <p:spPr>
          <a:xfrm>
            <a:off x="8539175" y="4398775"/>
            <a:ext cx="462500" cy="499600"/>
          </a:xfrm>
          <a:prstGeom prst="rect">
            <a:avLst/>
          </a:prstGeom>
          <a:noFill/>
          <a:ln>
            <a:noFill/>
          </a:ln>
        </p:spPr>
      </p:pic>
      <p:sp>
        <p:nvSpPr>
          <p:cNvPr id="171" name="Shape 171"/>
          <p:cNvSpPr txBox="1"/>
          <p:nvPr/>
        </p:nvSpPr>
        <p:spPr>
          <a:xfrm>
            <a:off x="2419750" y="4589600"/>
            <a:ext cx="6005400" cy="402300"/>
          </a:xfrm>
          <a:prstGeom prst="rect">
            <a:avLst/>
          </a:prstGeom>
          <a:noFill/>
          <a:ln>
            <a:noFill/>
          </a:ln>
        </p:spPr>
        <p:txBody>
          <a:bodyPr anchorCtr="0" anchor="t" bIns="91425" lIns="91425" rIns="91425" tIns="91425">
            <a:noAutofit/>
          </a:bodyPr>
          <a:lstStyle/>
          <a:p>
            <a:pPr lvl="0" rtl="0">
              <a:spcBef>
                <a:spcPts val="0"/>
              </a:spcBef>
              <a:buNone/>
            </a:pPr>
            <a:r>
              <a:rPr lang="en" sz="600">
                <a:solidFill>
                  <a:schemeClr val="accent3"/>
                </a:solidFill>
              </a:rPr>
              <a:t>http://3.bp.blogspot.com/-UdFMnZJ6NL0/T2j2qIDUqeI/AAAAAAAADi4/9vIWJKtgv-o/s400/journal.pbio.1000472.g001.png</a:t>
            </a:r>
          </a:p>
          <a:p>
            <a:pPr lvl="0" rtl="0">
              <a:spcBef>
                <a:spcPts val="0"/>
              </a:spcBef>
              <a:buNone/>
            </a:pPr>
            <a:r>
              <a:t/>
            </a:r>
            <a:endParaRPr sz="800">
              <a:solidFill>
                <a:schemeClr val="accent3"/>
              </a:solidFill>
              <a:latin typeface="Proxima Nova"/>
              <a:ea typeface="Proxima Nova"/>
              <a:cs typeface="Proxima Nova"/>
              <a:sym typeface="Proxima Nova"/>
            </a:endParaRPr>
          </a:p>
        </p:txBody>
      </p:sp>
      <p:pic>
        <p:nvPicPr>
          <p:cNvPr descr="http://3.bp.blogspot.com/-UdFMnZJ6NL0/T2j2qIDUqeI/AAAAAAAADi4/9vIWJKtgv-o/s400/journal.pbio.1000472.g001.png" id="172" name="Shape 172"/>
          <p:cNvPicPr preferRelativeResize="0"/>
          <p:nvPr/>
        </p:nvPicPr>
        <p:blipFill>
          <a:blip r:embed="rId4">
            <a:alphaModFix/>
          </a:blip>
          <a:stretch>
            <a:fillRect/>
          </a:stretch>
        </p:blipFill>
        <p:spPr>
          <a:xfrm>
            <a:off x="2777350" y="1202074"/>
            <a:ext cx="3613350" cy="3387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Shape 17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solidFill>
                  <a:srgbClr val="FF9900"/>
                </a:solidFill>
              </a:rPr>
              <a:t>Data Visualization</a:t>
            </a:r>
          </a:p>
        </p:txBody>
      </p:sp>
      <p:pic>
        <p:nvPicPr>
          <p:cNvPr id="178" name="Shape 178"/>
          <p:cNvPicPr preferRelativeResize="0"/>
          <p:nvPr/>
        </p:nvPicPr>
        <p:blipFill>
          <a:blip r:embed="rId3">
            <a:alphaModFix/>
          </a:blip>
          <a:stretch>
            <a:fillRect/>
          </a:stretch>
        </p:blipFill>
        <p:spPr>
          <a:xfrm>
            <a:off x="8539175" y="4398775"/>
            <a:ext cx="462500" cy="499600"/>
          </a:xfrm>
          <a:prstGeom prst="rect">
            <a:avLst/>
          </a:prstGeom>
          <a:noFill/>
          <a:ln>
            <a:noFill/>
          </a:ln>
        </p:spPr>
      </p:pic>
      <p:sp>
        <p:nvSpPr>
          <p:cNvPr id="179" name="Shape 179"/>
          <p:cNvSpPr txBox="1"/>
          <p:nvPr/>
        </p:nvSpPr>
        <p:spPr>
          <a:xfrm>
            <a:off x="1846900" y="4589600"/>
            <a:ext cx="6578400" cy="402300"/>
          </a:xfrm>
          <a:prstGeom prst="rect">
            <a:avLst/>
          </a:prstGeom>
          <a:noFill/>
          <a:ln>
            <a:noFill/>
          </a:ln>
        </p:spPr>
        <p:txBody>
          <a:bodyPr anchorCtr="0" anchor="t" bIns="91425" lIns="91425" rIns="91425" tIns="91425">
            <a:noAutofit/>
          </a:bodyPr>
          <a:lstStyle/>
          <a:p>
            <a:pPr lvl="0" rtl="0">
              <a:spcBef>
                <a:spcPts val="0"/>
              </a:spcBef>
              <a:buNone/>
            </a:pPr>
            <a:r>
              <a:rPr lang="en" sz="600">
                <a:solidFill>
                  <a:schemeClr val="accent3"/>
                </a:solidFill>
              </a:rPr>
              <a:t>https://static1.squarespace.com/static/55b6a6dce4b089e11621d3ed/55b6d08fe4b0d8b921b02f83/55b6d0b6e4b0d8b921b03a36/1438044342911/1000w/</a:t>
            </a:r>
          </a:p>
          <a:p>
            <a:pPr lvl="0" rtl="0">
              <a:spcBef>
                <a:spcPts val="0"/>
              </a:spcBef>
              <a:buNone/>
            </a:pPr>
            <a:r>
              <a:t/>
            </a:r>
            <a:endParaRPr sz="800">
              <a:solidFill>
                <a:schemeClr val="accent3"/>
              </a:solidFill>
              <a:latin typeface="Proxima Nova"/>
              <a:ea typeface="Proxima Nova"/>
              <a:cs typeface="Proxima Nova"/>
              <a:sym typeface="Proxima Nova"/>
            </a:endParaRPr>
          </a:p>
        </p:txBody>
      </p:sp>
      <p:pic>
        <p:nvPicPr>
          <p:cNvPr descr="1000w.png" id="180" name="Shape 180"/>
          <p:cNvPicPr preferRelativeResize="0"/>
          <p:nvPr/>
        </p:nvPicPr>
        <p:blipFill>
          <a:blip r:embed="rId4">
            <a:alphaModFix/>
          </a:blip>
          <a:stretch>
            <a:fillRect/>
          </a:stretch>
        </p:blipFill>
        <p:spPr>
          <a:xfrm>
            <a:off x="2765325" y="1190524"/>
            <a:ext cx="3641524" cy="3384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Shape 18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solidFill>
                  <a:srgbClr val="FF9900"/>
                </a:solidFill>
              </a:rPr>
              <a:t>Data Visualization</a:t>
            </a:r>
          </a:p>
        </p:txBody>
      </p:sp>
      <p:pic>
        <p:nvPicPr>
          <p:cNvPr id="186" name="Shape 186"/>
          <p:cNvPicPr preferRelativeResize="0"/>
          <p:nvPr/>
        </p:nvPicPr>
        <p:blipFill>
          <a:blip r:embed="rId3">
            <a:alphaModFix/>
          </a:blip>
          <a:stretch>
            <a:fillRect/>
          </a:stretch>
        </p:blipFill>
        <p:spPr>
          <a:xfrm>
            <a:off x="8539175" y="4398775"/>
            <a:ext cx="462500" cy="499600"/>
          </a:xfrm>
          <a:prstGeom prst="rect">
            <a:avLst/>
          </a:prstGeom>
          <a:noFill/>
          <a:ln>
            <a:noFill/>
          </a:ln>
        </p:spPr>
      </p:pic>
      <p:pic>
        <p:nvPicPr>
          <p:cNvPr descr="County Map.png" id="187" name="Shape 187"/>
          <p:cNvPicPr preferRelativeResize="0"/>
          <p:nvPr/>
        </p:nvPicPr>
        <p:blipFill>
          <a:blip r:embed="rId4">
            <a:alphaModFix/>
          </a:blip>
          <a:stretch>
            <a:fillRect/>
          </a:stretch>
        </p:blipFill>
        <p:spPr>
          <a:xfrm>
            <a:off x="1974862" y="1017725"/>
            <a:ext cx="5194273" cy="399632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Shape 19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solidFill>
                  <a:srgbClr val="FF9900"/>
                </a:solidFill>
              </a:rPr>
              <a:t>Publishing Your Work</a:t>
            </a:r>
          </a:p>
        </p:txBody>
      </p:sp>
      <p:sp>
        <p:nvSpPr>
          <p:cNvPr id="193" name="Shape 193"/>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en">
                <a:solidFill>
                  <a:srgbClr val="FFFFFF"/>
                </a:solidFill>
              </a:rPr>
              <a:t>When becoming a Data Scientist the most important way to standout is to publish your work. It is requirement for any researcher or </a:t>
            </a:r>
            <a:r>
              <a:rPr lang="en">
                <a:solidFill>
                  <a:srgbClr val="FFFFFF"/>
                </a:solidFill>
              </a:rPr>
              <a:t>aspiring Data S</a:t>
            </a:r>
            <a:r>
              <a:rPr lang="en">
                <a:solidFill>
                  <a:srgbClr val="FFFFFF"/>
                </a:solidFill>
              </a:rPr>
              <a:t>cientist to learn how to communicate their findings to an </a:t>
            </a:r>
            <a:r>
              <a:rPr lang="en">
                <a:solidFill>
                  <a:srgbClr val="FFFFFF"/>
                </a:solidFill>
              </a:rPr>
              <a:t>audience</a:t>
            </a:r>
            <a:r>
              <a:rPr lang="en">
                <a:solidFill>
                  <a:srgbClr val="FFFFFF"/>
                </a:solidFill>
              </a:rPr>
              <a:t>.</a:t>
            </a:r>
          </a:p>
          <a:p>
            <a:pPr indent="-228600" lvl="0" marL="457200">
              <a:spcBef>
                <a:spcPts val="0"/>
              </a:spcBef>
              <a:buClr>
                <a:srgbClr val="FFFFFF"/>
              </a:buClr>
            </a:pPr>
            <a:r>
              <a:rPr lang="en">
                <a:solidFill>
                  <a:srgbClr val="FFFFFF"/>
                </a:solidFill>
              </a:rPr>
              <a:t>Academic Papers</a:t>
            </a:r>
          </a:p>
          <a:p>
            <a:pPr indent="-228600" lvl="0" marL="457200" rtl="0">
              <a:spcBef>
                <a:spcPts val="0"/>
              </a:spcBef>
              <a:buClr>
                <a:srgbClr val="FFFFFF"/>
              </a:buClr>
            </a:pPr>
            <a:r>
              <a:rPr lang="en">
                <a:solidFill>
                  <a:srgbClr val="FFFFFF"/>
                </a:solidFill>
              </a:rPr>
              <a:t>Blogs &amp; Articles</a:t>
            </a:r>
          </a:p>
          <a:p>
            <a:pPr indent="-228600" lvl="0" marL="457200" rtl="0">
              <a:spcBef>
                <a:spcPts val="0"/>
              </a:spcBef>
              <a:buClr>
                <a:srgbClr val="FFFFFF"/>
              </a:buClr>
            </a:pPr>
            <a:r>
              <a:rPr lang="en">
                <a:solidFill>
                  <a:srgbClr val="FFFFFF"/>
                </a:solidFill>
              </a:rPr>
              <a:t>Rpubs</a:t>
            </a:r>
          </a:p>
          <a:p>
            <a:pPr indent="-228600" lvl="0" marL="457200" rtl="0">
              <a:spcBef>
                <a:spcPts val="0"/>
              </a:spcBef>
              <a:buClr>
                <a:schemeClr val="lt1"/>
              </a:buClr>
            </a:pPr>
            <a:r>
              <a:rPr lang="en">
                <a:solidFill>
                  <a:schemeClr val="lt1"/>
                </a:solidFill>
              </a:rPr>
              <a:t>Kaggle</a:t>
            </a:r>
          </a:p>
          <a:p>
            <a:pPr indent="-228600" lvl="0" marL="457200">
              <a:spcBef>
                <a:spcPts val="0"/>
              </a:spcBef>
              <a:buClr>
                <a:schemeClr val="lt1"/>
              </a:buClr>
            </a:pPr>
            <a:r>
              <a:rPr lang="en">
                <a:solidFill>
                  <a:schemeClr val="lt1"/>
                </a:solidFill>
              </a:rPr>
              <a:t>Tableau</a:t>
            </a:r>
          </a:p>
          <a:p>
            <a:pPr lvl="0">
              <a:spcBef>
                <a:spcPts val="0"/>
              </a:spcBef>
              <a:buNone/>
            </a:pPr>
            <a:r>
              <a:t/>
            </a:r>
            <a:endParaRPr/>
          </a:p>
        </p:txBody>
      </p:sp>
      <p:pic>
        <p:nvPicPr>
          <p:cNvPr id="194" name="Shape 194"/>
          <p:cNvPicPr preferRelativeResize="0"/>
          <p:nvPr/>
        </p:nvPicPr>
        <p:blipFill>
          <a:blip r:embed="rId3">
            <a:alphaModFix/>
          </a:blip>
          <a:stretch>
            <a:fillRect/>
          </a:stretch>
        </p:blipFill>
        <p:spPr>
          <a:xfrm>
            <a:off x="8539175" y="4398775"/>
            <a:ext cx="462500" cy="499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Shape 19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solidFill>
                  <a:srgbClr val="FF9900"/>
                </a:solidFill>
              </a:rPr>
              <a:t>Programming Languages</a:t>
            </a:r>
          </a:p>
        </p:txBody>
      </p:sp>
      <p:pic>
        <p:nvPicPr>
          <p:cNvPr descr="sql-5850f823f464b56f4c150db67dae5081.png" id="200" name="Shape 200"/>
          <p:cNvPicPr preferRelativeResize="0"/>
          <p:nvPr/>
        </p:nvPicPr>
        <p:blipFill>
          <a:blip r:embed="rId3">
            <a:alphaModFix/>
          </a:blip>
          <a:stretch>
            <a:fillRect/>
          </a:stretch>
        </p:blipFill>
        <p:spPr>
          <a:xfrm>
            <a:off x="6766250" y="2113875"/>
            <a:ext cx="1616049" cy="1713399"/>
          </a:xfrm>
          <a:prstGeom prst="rect">
            <a:avLst/>
          </a:prstGeom>
          <a:noFill/>
          <a:ln>
            <a:noFill/>
          </a:ln>
        </p:spPr>
      </p:pic>
      <p:pic>
        <p:nvPicPr>
          <p:cNvPr descr="RStudio-Ball.png" id="201" name="Shape 201"/>
          <p:cNvPicPr preferRelativeResize="0"/>
          <p:nvPr/>
        </p:nvPicPr>
        <p:blipFill>
          <a:blip r:embed="rId4">
            <a:alphaModFix/>
          </a:blip>
          <a:stretch>
            <a:fillRect/>
          </a:stretch>
        </p:blipFill>
        <p:spPr>
          <a:xfrm>
            <a:off x="6668900" y="445025"/>
            <a:ext cx="1713400" cy="1713400"/>
          </a:xfrm>
          <a:prstGeom prst="rect">
            <a:avLst/>
          </a:prstGeom>
          <a:noFill/>
          <a:ln>
            <a:noFill/>
          </a:ln>
        </p:spPr>
      </p:pic>
      <p:pic>
        <p:nvPicPr>
          <p:cNvPr descr="stata_logo_med_blue.png" id="202" name="Shape 202"/>
          <p:cNvPicPr preferRelativeResize="0"/>
          <p:nvPr/>
        </p:nvPicPr>
        <p:blipFill>
          <a:blip r:embed="rId5">
            <a:alphaModFix/>
          </a:blip>
          <a:stretch>
            <a:fillRect/>
          </a:stretch>
        </p:blipFill>
        <p:spPr>
          <a:xfrm>
            <a:off x="6040349" y="3720875"/>
            <a:ext cx="2868149" cy="818550"/>
          </a:xfrm>
          <a:prstGeom prst="rect">
            <a:avLst/>
          </a:prstGeom>
          <a:noFill/>
          <a:ln>
            <a:noFill/>
          </a:ln>
        </p:spPr>
      </p:pic>
      <p:pic>
        <p:nvPicPr>
          <p:cNvPr id="203" name="Shape 203"/>
          <p:cNvPicPr preferRelativeResize="0"/>
          <p:nvPr/>
        </p:nvPicPr>
        <p:blipFill>
          <a:blip r:embed="rId6">
            <a:alphaModFix/>
          </a:blip>
          <a:stretch>
            <a:fillRect/>
          </a:stretch>
        </p:blipFill>
        <p:spPr>
          <a:xfrm>
            <a:off x="8539175" y="4398775"/>
            <a:ext cx="462500" cy="499600"/>
          </a:xfrm>
          <a:prstGeom prst="rect">
            <a:avLst/>
          </a:prstGeom>
          <a:noFill/>
          <a:ln>
            <a:noFill/>
          </a:ln>
        </p:spPr>
      </p:pic>
      <p:pic>
        <p:nvPicPr>
          <p:cNvPr descr="Untitled-1-122jwp8.png" id="204" name="Shape 204"/>
          <p:cNvPicPr preferRelativeResize="0"/>
          <p:nvPr/>
        </p:nvPicPr>
        <p:blipFill>
          <a:blip r:embed="rId7">
            <a:alphaModFix/>
          </a:blip>
          <a:stretch>
            <a:fillRect/>
          </a:stretch>
        </p:blipFill>
        <p:spPr>
          <a:xfrm>
            <a:off x="87750" y="2880427"/>
            <a:ext cx="3372925" cy="1636497"/>
          </a:xfrm>
          <a:prstGeom prst="rect">
            <a:avLst/>
          </a:prstGeom>
          <a:noFill/>
          <a:ln>
            <a:noFill/>
          </a:ln>
        </p:spPr>
      </p:pic>
      <p:pic>
        <p:nvPicPr>
          <p:cNvPr descr="SAS_Logo.png" id="205" name="Shape 205"/>
          <p:cNvPicPr preferRelativeResize="0"/>
          <p:nvPr/>
        </p:nvPicPr>
        <p:blipFill>
          <a:blip r:embed="rId8">
            <a:alphaModFix/>
          </a:blip>
          <a:stretch>
            <a:fillRect/>
          </a:stretch>
        </p:blipFill>
        <p:spPr>
          <a:xfrm>
            <a:off x="4836812" y="1093525"/>
            <a:ext cx="1442675" cy="623850"/>
          </a:xfrm>
          <a:prstGeom prst="rect">
            <a:avLst/>
          </a:prstGeom>
          <a:noFill/>
          <a:ln>
            <a:noFill/>
          </a:ln>
        </p:spPr>
      </p:pic>
      <p:pic>
        <p:nvPicPr>
          <p:cNvPr descr="TableauLogo.jpg" id="206" name="Shape 206"/>
          <p:cNvPicPr preferRelativeResize="0"/>
          <p:nvPr/>
        </p:nvPicPr>
        <p:blipFill>
          <a:blip r:embed="rId9">
            <a:alphaModFix/>
          </a:blip>
          <a:stretch>
            <a:fillRect/>
          </a:stretch>
        </p:blipFill>
        <p:spPr>
          <a:xfrm>
            <a:off x="656250" y="1275000"/>
            <a:ext cx="3638774" cy="762674"/>
          </a:xfrm>
          <a:prstGeom prst="rect">
            <a:avLst/>
          </a:prstGeom>
          <a:noFill/>
          <a:ln>
            <a:noFill/>
          </a:ln>
        </p:spPr>
      </p:pic>
      <p:pic>
        <p:nvPicPr>
          <p:cNvPr descr="Python_logo.png" id="207" name="Shape 207"/>
          <p:cNvPicPr preferRelativeResize="0"/>
          <p:nvPr/>
        </p:nvPicPr>
        <p:blipFill>
          <a:blip r:embed="rId10">
            <a:alphaModFix/>
          </a:blip>
          <a:stretch>
            <a:fillRect/>
          </a:stretch>
        </p:blipFill>
        <p:spPr>
          <a:xfrm>
            <a:off x="1791550" y="1869384"/>
            <a:ext cx="4805499" cy="2034089"/>
          </a:xfrm>
          <a:prstGeom prst="rect">
            <a:avLst/>
          </a:prstGeom>
          <a:noFill/>
          <a:ln>
            <a:noFill/>
          </a:ln>
        </p:spPr>
      </p:pic>
      <p:pic>
        <p:nvPicPr>
          <p:cNvPr descr="MATLAB-Logo.png" id="208" name="Shape 208"/>
          <p:cNvPicPr preferRelativeResize="0"/>
          <p:nvPr/>
        </p:nvPicPr>
        <p:blipFill>
          <a:blip r:embed="rId11">
            <a:alphaModFix/>
          </a:blip>
          <a:stretch>
            <a:fillRect/>
          </a:stretch>
        </p:blipFill>
        <p:spPr>
          <a:xfrm>
            <a:off x="3460674" y="3539325"/>
            <a:ext cx="2845883" cy="10762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Shape 21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solidFill>
                  <a:srgbClr val="FF9900"/>
                </a:solidFill>
              </a:rPr>
              <a:t>Working With R and R Studio</a:t>
            </a:r>
          </a:p>
        </p:txBody>
      </p:sp>
      <p:pic>
        <p:nvPicPr>
          <p:cNvPr id="214" name="Shape 214"/>
          <p:cNvPicPr preferRelativeResize="0"/>
          <p:nvPr/>
        </p:nvPicPr>
        <p:blipFill>
          <a:blip r:embed="rId3">
            <a:alphaModFix/>
          </a:blip>
          <a:stretch>
            <a:fillRect/>
          </a:stretch>
        </p:blipFill>
        <p:spPr>
          <a:xfrm>
            <a:off x="8539175" y="4398775"/>
            <a:ext cx="462500" cy="499600"/>
          </a:xfrm>
          <a:prstGeom prst="rect">
            <a:avLst/>
          </a:prstGeom>
          <a:noFill/>
          <a:ln>
            <a:noFill/>
          </a:ln>
        </p:spPr>
      </p:pic>
      <p:pic>
        <p:nvPicPr>
          <p:cNvPr descr="Screen Shot 2017-02-28 at 9.40.17 PM.png" id="215" name="Shape 215"/>
          <p:cNvPicPr preferRelativeResize="0"/>
          <p:nvPr/>
        </p:nvPicPr>
        <p:blipFill>
          <a:blip r:embed="rId4">
            <a:alphaModFix/>
          </a:blip>
          <a:stretch>
            <a:fillRect/>
          </a:stretch>
        </p:blipFill>
        <p:spPr>
          <a:xfrm>
            <a:off x="1523350" y="1017725"/>
            <a:ext cx="6097298" cy="382097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Shape 6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Introduction</a:t>
            </a:r>
          </a:p>
        </p:txBody>
      </p:sp>
      <p:sp>
        <p:nvSpPr>
          <p:cNvPr id="68" name="Shape 68"/>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lgn="l">
              <a:spcBef>
                <a:spcPts val="0"/>
              </a:spcBef>
              <a:buNone/>
            </a:pPr>
            <a:r>
              <a:t/>
            </a:r>
            <a:endParaRPr b="1" sz="4800">
              <a:latin typeface="Permanent Marker"/>
              <a:ea typeface="Permanent Marker"/>
              <a:cs typeface="Permanent Marker"/>
              <a:sym typeface="Permanent Marker"/>
            </a:endParaRPr>
          </a:p>
          <a:p>
            <a:pPr lvl="0" algn="l">
              <a:spcBef>
                <a:spcPts val="0"/>
              </a:spcBef>
              <a:buNone/>
            </a:pPr>
            <a:r>
              <a:rPr b="1" lang="en" sz="4800">
                <a:solidFill>
                  <a:srgbClr val="FF9900"/>
                </a:solidFill>
                <a:latin typeface="Permanent Marker"/>
                <a:ea typeface="Permanent Marker"/>
                <a:cs typeface="Permanent Marker"/>
                <a:sym typeface="Permanent Marker"/>
              </a:rPr>
              <a:t>What Is A Data Scientist??</a:t>
            </a:r>
          </a:p>
        </p:txBody>
      </p:sp>
      <p:pic>
        <p:nvPicPr>
          <p:cNvPr id="69" name="Shape 69"/>
          <p:cNvPicPr preferRelativeResize="0"/>
          <p:nvPr/>
        </p:nvPicPr>
        <p:blipFill>
          <a:blip r:embed="rId3">
            <a:alphaModFix/>
          </a:blip>
          <a:stretch>
            <a:fillRect/>
          </a:stretch>
        </p:blipFill>
        <p:spPr>
          <a:xfrm>
            <a:off x="8539175" y="4398775"/>
            <a:ext cx="462500" cy="499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Shape 220"/>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solidFill>
                  <a:srgbClr val="FF9900"/>
                </a:solidFill>
              </a:rPr>
              <a:t>Conclusion</a:t>
            </a:r>
          </a:p>
        </p:txBody>
      </p:sp>
      <p:sp>
        <p:nvSpPr>
          <p:cNvPr id="221" name="Shape 221"/>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lgn="l">
              <a:spcBef>
                <a:spcPts val="0"/>
              </a:spcBef>
              <a:buNone/>
            </a:pPr>
            <a:r>
              <a:t/>
            </a:r>
            <a:endParaRPr b="1">
              <a:solidFill>
                <a:srgbClr val="FF9900"/>
              </a:solidFill>
              <a:latin typeface="Permanent Marker"/>
              <a:ea typeface="Permanent Marker"/>
              <a:cs typeface="Permanent Marker"/>
              <a:sym typeface="Permanent Marker"/>
            </a:endParaRPr>
          </a:p>
          <a:p>
            <a:pPr lvl="0" algn="l">
              <a:spcBef>
                <a:spcPts val="0"/>
              </a:spcBef>
              <a:buNone/>
            </a:pPr>
            <a:r>
              <a:t/>
            </a:r>
            <a:endParaRPr b="1" sz="600">
              <a:solidFill>
                <a:srgbClr val="FF9900"/>
              </a:solidFill>
              <a:latin typeface="Permanent Marker"/>
              <a:ea typeface="Permanent Marker"/>
              <a:cs typeface="Permanent Marker"/>
              <a:sym typeface="Permanent Marker"/>
            </a:endParaRPr>
          </a:p>
          <a:p>
            <a:pPr lvl="0" rtl="0" algn="ctr">
              <a:spcBef>
                <a:spcPts val="0"/>
              </a:spcBef>
              <a:buNone/>
            </a:pPr>
            <a:r>
              <a:rPr b="1" lang="en" sz="3600">
                <a:solidFill>
                  <a:srgbClr val="FF9900"/>
                </a:solidFill>
                <a:latin typeface="Permanent Marker"/>
                <a:ea typeface="Permanent Marker"/>
                <a:cs typeface="Permanent Marker"/>
                <a:sym typeface="Permanent Marker"/>
              </a:rPr>
              <a:t>“ </a:t>
            </a:r>
            <a:r>
              <a:rPr lang="en" sz="3600">
                <a:solidFill>
                  <a:srgbClr val="FF9900"/>
                </a:solidFill>
                <a:latin typeface="Permanent Marker"/>
                <a:ea typeface="Permanent Marker"/>
                <a:cs typeface="Permanent Marker"/>
                <a:sym typeface="Permanent Marker"/>
              </a:rPr>
              <a:t>To have an eye for opportunity is to be a Data Scientist. </a:t>
            </a:r>
            <a:r>
              <a:rPr b="1" lang="en" sz="3600">
                <a:solidFill>
                  <a:srgbClr val="FF9900"/>
                </a:solidFill>
                <a:latin typeface="Permanent Marker"/>
                <a:ea typeface="Permanent Marker"/>
                <a:cs typeface="Permanent Marker"/>
                <a:sym typeface="Permanent Marker"/>
              </a:rPr>
              <a:t>”</a:t>
            </a:r>
          </a:p>
          <a:p>
            <a:pPr lvl="0" rtl="0">
              <a:spcBef>
                <a:spcPts val="0"/>
              </a:spcBef>
              <a:buNone/>
            </a:pPr>
            <a:r>
              <a:rPr lang="en"/>
              <a:t>									  		</a:t>
            </a:r>
            <a:r>
              <a:rPr lang="en" sz="2000"/>
              <a:t> 		</a:t>
            </a:r>
            <a:r>
              <a:rPr i="1" lang="en">
                <a:solidFill>
                  <a:srgbClr val="FF9900"/>
                </a:solidFill>
              </a:rPr>
              <a:t>-    Damian Mingle</a:t>
            </a:r>
          </a:p>
        </p:txBody>
      </p:sp>
      <p:pic>
        <p:nvPicPr>
          <p:cNvPr id="222" name="Shape 222"/>
          <p:cNvPicPr preferRelativeResize="0"/>
          <p:nvPr/>
        </p:nvPicPr>
        <p:blipFill>
          <a:blip r:embed="rId3">
            <a:alphaModFix/>
          </a:blip>
          <a:stretch>
            <a:fillRect/>
          </a:stretch>
        </p:blipFill>
        <p:spPr>
          <a:xfrm>
            <a:off x="8539175" y="4398775"/>
            <a:ext cx="462500" cy="49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pic>
        <p:nvPicPr>
          <p:cNvPr descr="image.png" id="227" name="Shape 227">
            <a:hlinkClick r:id="rId3"/>
          </p:cNvPr>
          <p:cNvPicPr preferRelativeResize="0"/>
          <p:nvPr/>
        </p:nvPicPr>
        <p:blipFill>
          <a:blip r:embed="rId4">
            <a:alphaModFix/>
          </a:blip>
          <a:stretch>
            <a:fillRect/>
          </a:stretch>
        </p:blipFill>
        <p:spPr>
          <a:xfrm>
            <a:off x="0" y="0"/>
            <a:ext cx="9144000" cy="5062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Shape 23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solidFill>
                  <a:srgbClr val="FF9900"/>
                </a:solidFill>
              </a:rPr>
              <a:t>Where to Find Us</a:t>
            </a:r>
          </a:p>
        </p:txBody>
      </p:sp>
      <p:sp>
        <p:nvSpPr>
          <p:cNvPr id="233" name="Shape 233"/>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lgn="ctr">
              <a:spcBef>
                <a:spcPts val="0"/>
              </a:spcBef>
              <a:buNone/>
            </a:pPr>
            <a:r>
              <a:rPr b="1" lang="en">
                <a:solidFill>
                  <a:srgbClr val="FFFFFF"/>
                </a:solidFill>
              </a:rPr>
              <a:t>UGRID Meetings are held weekly at the W.E.B Dubois Library on the 16th Floor from 2-5pm (don't be afraid to show up early and feel free to leave whenever). </a:t>
            </a:r>
          </a:p>
          <a:p>
            <a:pPr lvl="0">
              <a:spcBef>
                <a:spcPts val="0"/>
              </a:spcBef>
              <a:buNone/>
            </a:pPr>
            <a:r>
              <a:t/>
            </a:r>
            <a:endParaRPr>
              <a:solidFill>
                <a:srgbClr val="FFFFFF"/>
              </a:solidFill>
            </a:endParaRPr>
          </a:p>
          <a:p>
            <a:pPr lvl="0">
              <a:spcBef>
                <a:spcPts val="0"/>
              </a:spcBef>
              <a:buNone/>
            </a:pPr>
            <a:r>
              <a:t/>
            </a:r>
            <a:endParaRPr>
              <a:solidFill>
                <a:srgbClr val="FFFFFF"/>
              </a:solidFill>
            </a:endParaRPr>
          </a:p>
          <a:p>
            <a:pPr lvl="0">
              <a:spcBef>
                <a:spcPts val="0"/>
              </a:spcBef>
              <a:buNone/>
            </a:pPr>
            <a:r>
              <a:t/>
            </a:r>
            <a:endParaRPr>
              <a:solidFill>
                <a:srgbClr val="FFFFFF"/>
              </a:solidFill>
            </a:endParaRPr>
          </a:p>
          <a:p>
            <a:pPr lvl="0">
              <a:spcBef>
                <a:spcPts val="0"/>
              </a:spcBef>
              <a:buNone/>
            </a:pPr>
            <a:r>
              <a:t/>
            </a:r>
            <a:endParaRPr>
              <a:solidFill>
                <a:srgbClr val="FFFFFF"/>
              </a:solidFill>
            </a:endParaRPr>
          </a:p>
          <a:p>
            <a:pPr lvl="0">
              <a:spcBef>
                <a:spcPts val="0"/>
              </a:spcBef>
              <a:buNone/>
            </a:pPr>
            <a:r>
              <a:t/>
            </a:r>
            <a:endParaRPr>
              <a:solidFill>
                <a:srgbClr val="FFFFFF"/>
              </a:solidFill>
            </a:endParaRPr>
          </a:p>
          <a:p>
            <a:pPr lvl="0" algn="ctr">
              <a:spcBef>
                <a:spcPts val="0"/>
              </a:spcBef>
              <a:buNone/>
            </a:pPr>
            <a:r>
              <a:rPr lang="en">
                <a:solidFill>
                  <a:srgbClr val="FF9900"/>
                </a:solidFill>
              </a:rPr>
              <a:t>Email: </a:t>
            </a:r>
            <a:r>
              <a:rPr b="1" lang="en" u="sng">
                <a:solidFill>
                  <a:srgbClr val="FF9900"/>
                </a:solidFill>
                <a:hlinkClick r:id="rId3"/>
              </a:rPr>
              <a:t>umassugrid@gmail.com</a:t>
            </a:r>
            <a:r>
              <a:rPr lang="en">
                <a:solidFill>
                  <a:srgbClr val="FF9900"/>
                </a:solidFill>
              </a:rPr>
              <a:t> (join our mailing list, everyone is welcome)</a:t>
            </a:r>
          </a:p>
          <a:p>
            <a:pPr lvl="0">
              <a:spcBef>
                <a:spcPts val="0"/>
              </a:spcBef>
              <a:buNone/>
            </a:pPr>
            <a:r>
              <a:t/>
            </a:r>
            <a:endParaRPr>
              <a:solidFill>
                <a:srgbClr val="FFFFFF"/>
              </a:solidFill>
            </a:endParaRPr>
          </a:p>
        </p:txBody>
      </p:sp>
      <p:pic>
        <p:nvPicPr>
          <p:cNvPr id="234" name="Shape 234"/>
          <p:cNvPicPr preferRelativeResize="0"/>
          <p:nvPr/>
        </p:nvPicPr>
        <p:blipFill>
          <a:blip r:embed="rId4">
            <a:alphaModFix/>
          </a:blip>
          <a:stretch>
            <a:fillRect/>
          </a:stretch>
        </p:blipFill>
        <p:spPr>
          <a:xfrm>
            <a:off x="8539175" y="4398775"/>
            <a:ext cx="462500" cy="499600"/>
          </a:xfrm>
          <a:prstGeom prst="rect">
            <a:avLst/>
          </a:prstGeom>
          <a:noFill/>
          <a:ln>
            <a:noFill/>
          </a:ln>
        </p:spPr>
      </p:pic>
      <p:pic>
        <p:nvPicPr>
          <p:cNvPr descr="File_000.jpeg" id="235" name="Shape 235"/>
          <p:cNvPicPr preferRelativeResize="0"/>
          <p:nvPr/>
        </p:nvPicPr>
        <p:blipFill>
          <a:blip r:embed="rId5">
            <a:alphaModFix/>
          </a:blip>
          <a:stretch>
            <a:fillRect/>
          </a:stretch>
        </p:blipFill>
        <p:spPr>
          <a:xfrm>
            <a:off x="1086500" y="1881800"/>
            <a:ext cx="4842977" cy="2757649"/>
          </a:xfrm>
          <a:prstGeom prst="rect">
            <a:avLst/>
          </a:prstGeom>
          <a:noFill/>
          <a:ln>
            <a:noFill/>
          </a:ln>
        </p:spPr>
      </p:pic>
      <p:sp>
        <p:nvSpPr>
          <p:cNvPr id="236" name="Shape 236"/>
          <p:cNvSpPr/>
          <p:nvPr/>
        </p:nvSpPr>
        <p:spPr>
          <a:xfrm>
            <a:off x="6241325" y="2924275"/>
            <a:ext cx="1699200" cy="862200"/>
          </a:xfrm>
          <a:prstGeom prst="roundRect">
            <a:avLst>
              <a:gd fmla="val 16667" name="adj"/>
            </a:avLst>
          </a:prstGeom>
          <a:solidFill>
            <a:schemeClr val="dk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37" name="Shape 237"/>
          <p:cNvSpPr/>
          <p:nvPr/>
        </p:nvSpPr>
        <p:spPr>
          <a:xfrm>
            <a:off x="5106250" y="2542850"/>
            <a:ext cx="242700" cy="1386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38" name="Shape 238"/>
          <p:cNvCxnSpPr/>
          <p:nvPr/>
        </p:nvCxnSpPr>
        <p:spPr>
          <a:xfrm>
            <a:off x="5348950" y="2612150"/>
            <a:ext cx="739800" cy="323700"/>
          </a:xfrm>
          <a:prstGeom prst="straightConnector1">
            <a:avLst/>
          </a:prstGeom>
          <a:noFill/>
          <a:ln cap="flat" cmpd="sng" w="28575">
            <a:solidFill>
              <a:srgbClr val="FF0000"/>
            </a:solidFill>
            <a:prstDash val="solid"/>
            <a:round/>
            <a:headEnd len="lg" w="lg" type="none"/>
            <a:tailEnd len="lg" w="lg" type="none"/>
          </a:ln>
        </p:spPr>
      </p:cxnSp>
      <p:sp>
        <p:nvSpPr>
          <p:cNvPr id="239" name="Shape 239"/>
          <p:cNvSpPr/>
          <p:nvPr/>
        </p:nvSpPr>
        <p:spPr>
          <a:xfrm>
            <a:off x="6183725" y="2866500"/>
            <a:ext cx="1699200" cy="8622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40" name="Shape 240"/>
          <p:cNvSpPr txBox="1"/>
          <p:nvPr/>
        </p:nvSpPr>
        <p:spPr>
          <a:xfrm>
            <a:off x="6164950" y="2910450"/>
            <a:ext cx="1794300" cy="774300"/>
          </a:xfrm>
          <a:prstGeom prst="rect">
            <a:avLst/>
          </a:prstGeom>
          <a:noFill/>
          <a:ln>
            <a:noFill/>
          </a:ln>
        </p:spPr>
        <p:txBody>
          <a:bodyPr anchorCtr="0" anchor="t" bIns="91425" lIns="91425" rIns="91425" tIns="91425">
            <a:noAutofit/>
          </a:bodyPr>
          <a:lstStyle/>
          <a:p>
            <a:pPr lvl="0" algn="l">
              <a:spcBef>
                <a:spcPts val="0"/>
              </a:spcBef>
              <a:buNone/>
            </a:pPr>
            <a:r>
              <a:rPr b="1" lang="en" sz="1800">
                <a:solidFill>
                  <a:srgbClr val="FFFFFF"/>
                </a:solidFill>
                <a:latin typeface="Proxima Nova"/>
                <a:ea typeface="Proxima Nova"/>
                <a:cs typeface="Proxima Nova"/>
                <a:sym typeface="Proxima Nova"/>
              </a:rPr>
              <a:t>We are located</a:t>
            </a:r>
          </a:p>
          <a:p>
            <a:pPr lvl="0" algn="ctr">
              <a:spcBef>
                <a:spcPts val="0"/>
              </a:spcBef>
              <a:buNone/>
            </a:pPr>
            <a:r>
              <a:rPr b="1" lang="en" sz="1800">
                <a:solidFill>
                  <a:srgbClr val="FFFFFF"/>
                </a:solidFill>
                <a:latin typeface="Proxima Nova"/>
                <a:ea typeface="Proxima Nova"/>
                <a:cs typeface="Proxima Nova"/>
                <a:sym typeface="Proxima Nova"/>
              </a:rPr>
              <a:t>right here !!!</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Shape 24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solidFill>
                  <a:srgbClr val="FF9900"/>
                </a:solidFill>
              </a:rPr>
              <a:t>Data Events &amp; Competition </a:t>
            </a:r>
          </a:p>
        </p:txBody>
      </p:sp>
      <p:sp>
        <p:nvSpPr>
          <p:cNvPr id="246" name="Shape 246"/>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lnSpc>
                <a:spcPct val="150000"/>
              </a:lnSpc>
              <a:spcBef>
                <a:spcPts val="0"/>
              </a:spcBef>
              <a:buNone/>
            </a:pPr>
            <a:r>
              <a:rPr lang="en">
                <a:solidFill>
                  <a:schemeClr val="lt1"/>
                </a:solidFill>
              </a:rPr>
              <a:t>There is a large community who dedicates themselves to working with data:</a:t>
            </a:r>
          </a:p>
          <a:p>
            <a:pPr indent="-228600" lvl="0" marL="457200" rtl="0">
              <a:lnSpc>
                <a:spcPct val="150000"/>
              </a:lnSpc>
              <a:spcBef>
                <a:spcPts val="0"/>
              </a:spcBef>
              <a:buClr>
                <a:schemeClr val="lt1"/>
              </a:buClr>
            </a:pPr>
            <a:r>
              <a:rPr lang="en">
                <a:solidFill>
                  <a:schemeClr val="lt1"/>
                </a:solidFill>
              </a:rPr>
              <a:t>ASA Five College </a:t>
            </a:r>
            <a:r>
              <a:rPr lang="en">
                <a:solidFill>
                  <a:schemeClr val="lt1"/>
                </a:solidFill>
              </a:rPr>
              <a:t>Datafest</a:t>
            </a:r>
          </a:p>
          <a:p>
            <a:pPr indent="-228600" lvl="0" marL="457200" rtl="0">
              <a:lnSpc>
                <a:spcPct val="150000"/>
              </a:lnSpc>
              <a:spcBef>
                <a:spcPts val="0"/>
              </a:spcBef>
              <a:buClr>
                <a:schemeClr val="lt1"/>
              </a:buClr>
            </a:pPr>
            <a:r>
              <a:rPr lang="en">
                <a:solidFill>
                  <a:schemeClr val="lt1"/>
                </a:solidFill>
              </a:rPr>
              <a:t>UGRID Workshops</a:t>
            </a:r>
          </a:p>
          <a:p>
            <a:pPr indent="-228600" lvl="0" marL="457200" rtl="0">
              <a:lnSpc>
                <a:spcPct val="150000"/>
              </a:lnSpc>
              <a:spcBef>
                <a:spcPts val="0"/>
              </a:spcBef>
              <a:buClr>
                <a:schemeClr val="lt1"/>
              </a:buClr>
            </a:pPr>
            <a:r>
              <a:rPr lang="en">
                <a:solidFill>
                  <a:schemeClr val="lt1"/>
                </a:solidFill>
              </a:rPr>
              <a:t>Online Kaggle Competitions</a:t>
            </a:r>
          </a:p>
          <a:p>
            <a:pPr indent="-228600" lvl="0" marL="457200" rtl="0">
              <a:lnSpc>
                <a:spcPct val="150000"/>
              </a:lnSpc>
              <a:spcBef>
                <a:spcPts val="0"/>
              </a:spcBef>
              <a:buClr>
                <a:schemeClr val="lt1"/>
              </a:buClr>
            </a:pPr>
            <a:r>
              <a:rPr lang="en">
                <a:solidFill>
                  <a:schemeClr val="lt1"/>
                </a:solidFill>
              </a:rPr>
              <a:t>Massachusetts Digital Government Summit</a:t>
            </a:r>
          </a:p>
          <a:p>
            <a:pPr indent="-228600" lvl="0" marL="457200" rtl="0">
              <a:lnSpc>
                <a:spcPct val="150000"/>
              </a:lnSpc>
              <a:spcBef>
                <a:spcPts val="0"/>
              </a:spcBef>
              <a:buClr>
                <a:schemeClr val="lt1"/>
              </a:buClr>
            </a:pPr>
            <a:r>
              <a:rPr lang="en">
                <a:solidFill>
                  <a:schemeClr val="lt1"/>
                </a:solidFill>
              </a:rPr>
              <a:t>Big Data Summit</a:t>
            </a:r>
          </a:p>
          <a:p>
            <a:pPr indent="-228600" lvl="0" marL="457200">
              <a:lnSpc>
                <a:spcPct val="150000"/>
              </a:lnSpc>
              <a:spcBef>
                <a:spcPts val="0"/>
              </a:spcBef>
              <a:buClr>
                <a:schemeClr val="lt1"/>
              </a:buClr>
            </a:pPr>
            <a:r>
              <a:rPr lang="en">
                <a:solidFill>
                  <a:schemeClr val="lt1"/>
                </a:solidFill>
              </a:rPr>
              <a:t>Online Data Driven Competition</a:t>
            </a:r>
          </a:p>
        </p:txBody>
      </p:sp>
      <p:pic>
        <p:nvPicPr>
          <p:cNvPr id="247" name="Shape 247"/>
          <p:cNvPicPr preferRelativeResize="0"/>
          <p:nvPr/>
        </p:nvPicPr>
        <p:blipFill>
          <a:blip r:embed="rId3">
            <a:alphaModFix/>
          </a:blip>
          <a:stretch>
            <a:fillRect/>
          </a:stretch>
        </p:blipFill>
        <p:spPr>
          <a:xfrm>
            <a:off x="8539175" y="4398775"/>
            <a:ext cx="462500" cy="499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Shape 25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solidFill>
                  <a:srgbClr val="FF9900"/>
                </a:solidFill>
              </a:rPr>
              <a:t>What Can you Expect From Us</a:t>
            </a:r>
          </a:p>
        </p:txBody>
      </p:sp>
      <p:sp>
        <p:nvSpPr>
          <p:cNvPr id="253" name="Shape 253"/>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lnSpc>
                <a:spcPct val="150000"/>
              </a:lnSpc>
              <a:spcBef>
                <a:spcPts val="0"/>
              </a:spcBef>
              <a:buClr>
                <a:srgbClr val="FFFFFF"/>
              </a:buClr>
            </a:pPr>
            <a:r>
              <a:rPr lang="en">
                <a:solidFill>
                  <a:schemeClr val="lt1"/>
                </a:solidFill>
              </a:rPr>
              <a:t>Starting your path to becoming a Data Scientist</a:t>
            </a:r>
          </a:p>
          <a:p>
            <a:pPr indent="-228600" lvl="0" marL="457200">
              <a:lnSpc>
                <a:spcPct val="150000"/>
              </a:lnSpc>
              <a:spcBef>
                <a:spcPts val="0"/>
              </a:spcBef>
              <a:buClr>
                <a:srgbClr val="FFFFFF"/>
              </a:buClr>
            </a:pPr>
            <a:r>
              <a:rPr lang="en">
                <a:solidFill>
                  <a:srgbClr val="FFFFFF"/>
                </a:solidFill>
              </a:rPr>
              <a:t>R</a:t>
            </a:r>
            <a:r>
              <a:rPr lang="en">
                <a:solidFill>
                  <a:srgbClr val="FFFFFF"/>
                </a:solidFill>
              </a:rPr>
              <a:t>esources dedicated to help you get started with R programming</a:t>
            </a:r>
          </a:p>
          <a:p>
            <a:pPr indent="-228600" lvl="0" marL="457200">
              <a:lnSpc>
                <a:spcPct val="150000"/>
              </a:lnSpc>
              <a:spcBef>
                <a:spcPts val="0"/>
              </a:spcBef>
              <a:buClr>
                <a:srgbClr val="FFFFFF"/>
              </a:buClr>
            </a:pPr>
            <a:r>
              <a:rPr lang="en">
                <a:solidFill>
                  <a:srgbClr val="FFFFFF"/>
                </a:solidFill>
              </a:rPr>
              <a:t>Work with teams who are looking at Real World Datasets</a:t>
            </a:r>
          </a:p>
          <a:p>
            <a:pPr indent="-228600" lvl="0" marL="457200">
              <a:lnSpc>
                <a:spcPct val="150000"/>
              </a:lnSpc>
              <a:spcBef>
                <a:spcPts val="0"/>
              </a:spcBef>
              <a:buClr>
                <a:srgbClr val="FFFFFF"/>
              </a:buClr>
            </a:pPr>
            <a:r>
              <a:rPr lang="en">
                <a:solidFill>
                  <a:srgbClr val="FFFFFF"/>
                </a:solidFill>
              </a:rPr>
              <a:t>More workshop from guest speakers and professors</a:t>
            </a:r>
          </a:p>
          <a:p>
            <a:pPr indent="-228600" lvl="0" marL="457200" rtl="0">
              <a:lnSpc>
                <a:spcPct val="150000"/>
              </a:lnSpc>
              <a:spcBef>
                <a:spcPts val="0"/>
              </a:spcBef>
              <a:buClr>
                <a:srgbClr val="FFFFFF"/>
              </a:buClr>
            </a:pPr>
            <a:r>
              <a:rPr lang="en">
                <a:solidFill>
                  <a:srgbClr val="FFFFFF"/>
                </a:solidFill>
              </a:rPr>
              <a:t>Meet and socialize with people who are interested in data </a:t>
            </a:r>
          </a:p>
          <a:p>
            <a:pPr indent="-228600" lvl="0" marL="457200" rtl="0">
              <a:lnSpc>
                <a:spcPct val="150000"/>
              </a:lnSpc>
              <a:spcBef>
                <a:spcPts val="0"/>
              </a:spcBef>
              <a:buClr>
                <a:srgbClr val="FFFFFF"/>
              </a:buClr>
            </a:pPr>
            <a:r>
              <a:rPr lang="en">
                <a:solidFill>
                  <a:srgbClr val="FFFFFF"/>
                </a:solidFill>
              </a:rPr>
              <a:t>Establishing a Data Science Portfolio</a:t>
            </a:r>
          </a:p>
          <a:p>
            <a:pPr indent="-228600" lvl="0" marL="457200" rtl="0">
              <a:lnSpc>
                <a:spcPct val="150000"/>
              </a:lnSpc>
              <a:spcBef>
                <a:spcPts val="0"/>
              </a:spcBef>
              <a:buClr>
                <a:srgbClr val="FFFFFF"/>
              </a:buClr>
            </a:pPr>
            <a:r>
              <a:rPr lang="en">
                <a:solidFill>
                  <a:srgbClr val="FFFFFF"/>
                </a:solidFill>
              </a:rPr>
              <a:t>Participate in Data Competitions and Events</a:t>
            </a:r>
          </a:p>
          <a:p>
            <a:pPr lvl="0" rtl="0">
              <a:lnSpc>
                <a:spcPct val="150000"/>
              </a:lnSpc>
              <a:spcBef>
                <a:spcPts val="0"/>
              </a:spcBef>
              <a:buNone/>
            </a:pPr>
            <a:r>
              <a:t/>
            </a:r>
            <a:endParaRPr>
              <a:solidFill>
                <a:srgbClr val="FFFFFF"/>
              </a:solidFill>
            </a:endParaRPr>
          </a:p>
          <a:p>
            <a:pPr lvl="0">
              <a:lnSpc>
                <a:spcPct val="150000"/>
              </a:lnSpc>
              <a:spcBef>
                <a:spcPts val="0"/>
              </a:spcBef>
              <a:buNone/>
            </a:pPr>
            <a:r>
              <a:t/>
            </a:r>
            <a:endParaRPr>
              <a:solidFill>
                <a:srgbClr val="FFFFFF"/>
              </a:solidFill>
            </a:endParaRPr>
          </a:p>
        </p:txBody>
      </p:sp>
      <p:pic>
        <p:nvPicPr>
          <p:cNvPr id="254" name="Shape 254"/>
          <p:cNvPicPr preferRelativeResize="0"/>
          <p:nvPr/>
        </p:nvPicPr>
        <p:blipFill>
          <a:blip r:embed="rId3">
            <a:alphaModFix/>
          </a:blip>
          <a:stretch>
            <a:fillRect/>
          </a:stretch>
        </p:blipFill>
        <p:spPr>
          <a:xfrm>
            <a:off x="8539175" y="4398775"/>
            <a:ext cx="462500" cy="499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Shape 25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solidFill>
                  <a:srgbClr val="FF9900"/>
                </a:solidFill>
              </a:rPr>
              <a:t>Next Workshop: Building A FREE Website Portfolio</a:t>
            </a:r>
          </a:p>
        </p:txBody>
      </p:sp>
      <p:sp>
        <p:nvSpPr>
          <p:cNvPr id="260" name="Shape 260"/>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a:solidFill>
                  <a:srgbClr val="FFFFFF"/>
                </a:solidFill>
              </a:rPr>
              <a:t>In the next workshop, I will be teaching you how to build a static webpage using Jekyll which is the same technology that we use to build our website ugrid.info. </a:t>
            </a:r>
          </a:p>
          <a:p>
            <a:pPr lvl="0">
              <a:spcBef>
                <a:spcPts val="0"/>
              </a:spcBef>
              <a:buNone/>
            </a:pPr>
            <a:r>
              <a:t/>
            </a:r>
            <a:endParaRPr>
              <a:solidFill>
                <a:srgbClr val="FFFFFF"/>
              </a:solidFill>
            </a:endParaRPr>
          </a:p>
          <a:p>
            <a:pPr lvl="0">
              <a:spcBef>
                <a:spcPts val="0"/>
              </a:spcBef>
              <a:buNone/>
            </a:pPr>
            <a:r>
              <a:t/>
            </a:r>
            <a:endParaRPr>
              <a:solidFill>
                <a:srgbClr val="FFFFFF"/>
              </a:solidFill>
            </a:endParaRPr>
          </a:p>
          <a:p>
            <a:pPr lvl="0">
              <a:spcBef>
                <a:spcPts val="0"/>
              </a:spcBef>
              <a:buNone/>
            </a:pPr>
            <a:r>
              <a:t/>
            </a:r>
            <a:endParaRPr>
              <a:solidFill>
                <a:srgbClr val="FFFFFF"/>
              </a:solidFill>
            </a:endParaRPr>
          </a:p>
          <a:p>
            <a:pPr lvl="0">
              <a:spcBef>
                <a:spcPts val="0"/>
              </a:spcBef>
              <a:buNone/>
            </a:pPr>
            <a:r>
              <a:rPr lang="en">
                <a:solidFill>
                  <a:srgbClr val="FFFFFF"/>
                </a:solidFill>
              </a:rPr>
              <a:t>This will likely be scheduled on the Friday after Spring Break. For notifications join our mailing list by emailing to </a:t>
            </a:r>
            <a:r>
              <a:rPr lang="en" u="sng">
                <a:solidFill>
                  <a:schemeClr val="lt2"/>
                </a:solidFill>
                <a:hlinkClick r:id="rId3"/>
              </a:rPr>
              <a:t>umassugrid@gmail.com</a:t>
            </a:r>
            <a:r>
              <a:rPr lang="en">
                <a:solidFill>
                  <a:schemeClr val="lt2"/>
                </a:solidFill>
              </a:rPr>
              <a:t>. </a:t>
            </a:r>
          </a:p>
          <a:p>
            <a:pPr lvl="0">
              <a:spcBef>
                <a:spcPts val="0"/>
              </a:spcBef>
              <a:buNone/>
            </a:pPr>
            <a:r>
              <a:rPr lang="en">
                <a:solidFill>
                  <a:srgbClr val="FFFFFF"/>
                </a:solidFill>
              </a:rPr>
              <a:t>Otherwise, you can try to look for flyers that will be posted around campus.</a:t>
            </a:r>
          </a:p>
          <a:p>
            <a:pPr lvl="0">
              <a:spcBef>
                <a:spcPts val="0"/>
              </a:spcBef>
              <a:buNone/>
            </a:pPr>
            <a:r>
              <a:t/>
            </a:r>
            <a:endParaRPr/>
          </a:p>
        </p:txBody>
      </p:sp>
      <p:pic>
        <p:nvPicPr>
          <p:cNvPr descr="logo-2x.png" id="261" name="Shape 261"/>
          <p:cNvPicPr preferRelativeResize="0"/>
          <p:nvPr/>
        </p:nvPicPr>
        <p:blipFill>
          <a:blip r:embed="rId4">
            <a:alphaModFix/>
          </a:blip>
          <a:stretch>
            <a:fillRect/>
          </a:stretch>
        </p:blipFill>
        <p:spPr>
          <a:xfrm>
            <a:off x="2560774" y="1910551"/>
            <a:ext cx="3609274" cy="1666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Shape 7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solidFill>
                  <a:srgbClr val="FF9900"/>
                </a:solidFill>
              </a:rPr>
              <a:t>What is a Data Scientist</a:t>
            </a:r>
          </a:p>
        </p:txBody>
      </p:sp>
      <p:sp>
        <p:nvSpPr>
          <p:cNvPr id="75" name="Shape 75"/>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lnSpc>
                <a:spcPct val="115000"/>
              </a:lnSpc>
              <a:spcBef>
                <a:spcPts val="0"/>
              </a:spcBef>
              <a:spcAft>
                <a:spcPts val="1000"/>
              </a:spcAft>
              <a:buClr>
                <a:srgbClr val="FFFFFF"/>
              </a:buClr>
            </a:pPr>
            <a:r>
              <a:rPr lang="en">
                <a:solidFill>
                  <a:srgbClr val="FFFFFF"/>
                </a:solidFill>
              </a:rPr>
              <a:t>Someone who is a self-motivated and enthusiastic learner with quantitative and </a:t>
            </a:r>
            <a:r>
              <a:rPr lang="en">
                <a:solidFill>
                  <a:srgbClr val="FFFFFF"/>
                </a:solidFill>
              </a:rPr>
              <a:t>computational</a:t>
            </a:r>
            <a:r>
              <a:rPr lang="en">
                <a:solidFill>
                  <a:srgbClr val="FFFFFF"/>
                </a:solidFill>
              </a:rPr>
              <a:t> skills.</a:t>
            </a:r>
          </a:p>
          <a:p>
            <a:pPr indent="-228600" lvl="0" marL="457200" rtl="0">
              <a:lnSpc>
                <a:spcPct val="115000"/>
              </a:lnSpc>
              <a:spcBef>
                <a:spcPts val="0"/>
              </a:spcBef>
              <a:spcAft>
                <a:spcPts val="1000"/>
              </a:spcAft>
              <a:buClr>
                <a:srgbClr val="FFFFFF"/>
              </a:buClr>
            </a:pPr>
            <a:r>
              <a:rPr lang="en">
                <a:solidFill>
                  <a:srgbClr val="FFFFFF"/>
                </a:solidFill>
              </a:rPr>
              <a:t>Someone who can complete individual tasks involving data exploration and can also contribute in a collaborative work environment.</a:t>
            </a:r>
          </a:p>
          <a:p>
            <a:pPr indent="-228600" lvl="0" marL="457200" rtl="0">
              <a:lnSpc>
                <a:spcPct val="115000"/>
              </a:lnSpc>
              <a:spcBef>
                <a:spcPts val="0"/>
              </a:spcBef>
              <a:spcAft>
                <a:spcPts val="1000"/>
              </a:spcAft>
              <a:buClr>
                <a:srgbClr val="FFFFFF"/>
              </a:buClr>
            </a:pPr>
            <a:r>
              <a:rPr lang="en">
                <a:solidFill>
                  <a:srgbClr val="FFFFFF"/>
                </a:solidFill>
              </a:rPr>
              <a:t>Someone who is not afraid to set and meet </a:t>
            </a:r>
            <a:r>
              <a:rPr lang="en">
                <a:solidFill>
                  <a:srgbClr val="FFFFFF"/>
                </a:solidFill>
              </a:rPr>
              <a:t>challenges which are essential for the betterment of a company or organization.</a:t>
            </a:r>
            <a:r>
              <a:rPr lang="en">
                <a:solidFill>
                  <a:srgbClr val="FFFFFF"/>
                </a:solidFill>
              </a:rPr>
              <a:t> </a:t>
            </a:r>
          </a:p>
          <a:p>
            <a:pPr indent="-228600" lvl="0" marL="457200" rtl="0">
              <a:lnSpc>
                <a:spcPct val="115000"/>
              </a:lnSpc>
              <a:spcBef>
                <a:spcPts val="0"/>
              </a:spcBef>
              <a:spcAft>
                <a:spcPts val="1000"/>
              </a:spcAft>
              <a:buClr>
                <a:srgbClr val="FFFFFF"/>
              </a:buClr>
            </a:pPr>
            <a:r>
              <a:rPr lang="en">
                <a:solidFill>
                  <a:srgbClr val="FFFFFF"/>
                </a:solidFill>
              </a:rPr>
              <a:t>The ultimate goal of a data scientist is to take raw information in the form of data, and to be able to convey the underlying story which the data tells.</a:t>
            </a:r>
          </a:p>
          <a:p>
            <a:pPr lvl="0" rtl="0">
              <a:lnSpc>
                <a:spcPct val="115000"/>
              </a:lnSpc>
              <a:spcBef>
                <a:spcPts val="0"/>
              </a:spcBef>
              <a:buNone/>
            </a:pPr>
            <a:r>
              <a:t/>
            </a:r>
            <a:endParaRPr/>
          </a:p>
        </p:txBody>
      </p:sp>
      <p:pic>
        <p:nvPicPr>
          <p:cNvPr id="76" name="Shape 76"/>
          <p:cNvPicPr preferRelativeResize="0"/>
          <p:nvPr/>
        </p:nvPicPr>
        <p:blipFill>
          <a:blip r:embed="rId3">
            <a:alphaModFix/>
          </a:blip>
          <a:stretch>
            <a:fillRect/>
          </a:stretch>
        </p:blipFill>
        <p:spPr>
          <a:xfrm>
            <a:off x="8539175" y="4398775"/>
            <a:ext cx="462500" cy="499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Shape 8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solidFill>
                  <a:srgbClr val="FF9900"/>
                </a:solidFill>
              </a:rPr>
              <a:t>Why Become A Data Scientist</a:t>
            </a:r>
          </a:p>
        </p:txBody>
      </p:sp>
      <p:sp>
        <p:nvSpPr>
          <p:cNvPr id="82" name="Shape 82"/>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sz="800"/>
          </a:p>
          <a:p>
            <a:pPr lvl="0">
              <a:spcBef>
                <a:spcPts val="0"/>
              </a:spcBef>
              <a:buNone/>
            </a:pPr>
            <a:r>
              <a:rPr lang="en" sz="800"/>
              <a:t>https://www.quora.com/What-is-the-salary-of-a-data-scientist</a:t>
            </a:r>
          </a:p>
        </p:txBody>
      </p:sp>
      <p:pic>
        <p:nvPicPr>
          <p:cNvPr descr="General Salary.png" id="83" name="Shape 83"/>
          <p:cNvPicPr preferRelativeResize="0"/>
          <p:nvPr/>
        </p:nvPicPr>
        <p:blipFill>
          <a:blip r:embed="rId3">
            <a:alphaModFix/>
          </a:blip>
          <a:stretch>
            <a:fillRect/>
          </a:stretch>
        </p:blipFill>
        <p:spPr>
          <a:xfrm>
            <a:off x="1694087" y="1152476"/>
            <a:ext cx="5755825" cy="1444724"/>
          </a:xfrm>
          <a:prstGeom prst="rect">
            <a:avLst/>
          </a:prstGeom>
          <a:noFill/>
          <a:ln>
            <a:noFill/>
          </a:ln>
        </p:spPr>
      </p:pic>
      <p:pic>
        <p:nvPicPr>
          <p:cNvPr descr="Salary Facebook.png" id="84" name="Shape 84"/>
          <p:cNvPicPr preferRelativeResize="0"/>
          <p:nvPr/>
        </p:nvPicPr>
        <p:blipFill>
          <a:blip r:embed="rId4">
            <a:alphaModFix/>
          </a:blip>
          <a:stretch>
            <a:fillRect/>
          </a:stretch>
        </p:blipFill>
        <p:spPr>
          <a:xfrm>
            <a:off x="1694100" y="2840624"/>
            <a:ext cx="5738962" cy="1444724"/>
          </a:xfrm>
          <a:prstGeom prst="rect">
            <a:avLst/>
          </a:prstGeom>
          <a:noFill/>
          <a:ln>
            <a:noFill/>
          </a:ln>
        </p:spPr>
      </p:pic>
      <p:pic>
        <p:nvPicPr>
          <p:cNvPr id="85" name="Shape 85"/>
          <p:cNvPicPr preferRelativeResize="0"/>
          <p:nvPr/>
        </p:nvPicPr>
        <p:blipFill>
          <a:blip r:embed="rId5">
            <a:alphaModFix/>
          </a:blip>
          <a:stretch>
            <a:fillRect/>
          </a:stretch>
        </p:blipFill>
        <p:spPr>
          <a:xfrm>
            <a:off x="8539175" y="4398775"/>
            <a:ext cx="462500" cy="499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Shape 90"/>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solidFill>
                  <a:srgbClr val="FF9900"/>
                </a:solidFill>
              </a:rPr>
              <a:t>Industries That Hire Data Scientists</a:t>
            </a:r>
          </a:p>
        </p:txBody>
      </p:sp>
      <p:pic>
        <p:nvPicPr>
          <p:cNvPr id="91" name="Shape 91"/>
          <p:cNvPicPr preferRelativeResize="0"/>
          <p:nvPr/>
        </p:nvPicPr>
        <p:blipFill>
          <a:blip r:embed="rId3">
            <a:alphaModFix/>
          </a:blip>
          <a:stretch>
            <a:fillRect/>
          </a:stretch>
        </p:blipFill>
        <p:spPr>
          <a:xfrm>
            <a:off x="8539175" y="4398775"/>
            <a:ext cx="462500" cy="499600"/>
          </a:xfrm>
          <a:prstGeom prst="rect">
            <a:avLst/>
          </a:prstGeom>
          <a:noFill/>
          <a:ln>
            <a:noFill/>
          </a:ln>
        </p:spPr>
      </p:pic>
      <p:pic>
        <p:nvPicPr>
          <p:cNvPr descr="IBM.gif" id="92" name="Shape 92"/>
          <p:cNvPicPr preferRelativeResize="0"/>
          <p:nvPr/>
        </p:nvPicPr>
        <p:blipFill>
          <a:blip r:embed="rId4">
            <a:alphaModFix/>
          </a:blip>
          <a:stretch>
            <a:fillRect/>
          </a:stretch>
        </p:blipFill>
        <p:spPr>
          <a:xfrm>
            <a:off x="1334737" y="1136637"/>
            <a:ext cx="1452976" cy="679950"/>
          </a:xfrm>
          <a:prstGeom prst="rect">
            <a:avLst/>
          </a:prstGeom>
          <a:noFill/>
          <a:ln>
            <a:noFill/>
          </a:ln>
        </p:spPr>
      </p:pic>
      <p:pic>
        <p:nvPicPr>
          <p:cNvPr descr="DataCamp_logo_top.png" id="93" name="Shape 93"/>
          <p:cNvPicPr preferRelativeResize="0"/>
          <p:nvPr/>
        </p:nvPicPr>
        <p:blipFill>
          <a:blip r:embed="rId5">
            <a:alphaModFix/>
          </a:blip>
          <a:stretch>
            <a:fillRect/>
          </a:stretch>
        </p:blipFill>
        <p:spPr>
          <a:xfrm>
            <a:off x="7421125" y="2343650"/>
            <a:ext cx="1182675" cy="1182675"/>
          </a:xfrm>
          <a:prstGeom prst="rect">
            <a:avLst/>
          </a:prstGeom>
          <a:noFill/>
          <a:ln>
            <a:noFill/>
          </a:ln>
        </p:spPr>
      </p:pic>
      <p:pic>
        <p:nvPicPr>
          <p:cNvPr descr="fb_icon_1024.jpg" id="94" name="Shape 94"/>
          <p:cNvPicPr preferRelativeResize="0"/>
          <p:nvPr/>
        </p:nvPicPr>
        <p:blipFill>
          <a:blip r:embed="rId6">
            <a:alphaModFix/>
          </a:blip>
          <a:stretch>
            <a:fillRect/>
          </a:stretch>
        </p:blipFill>
        <p:spPr>
          <a:xfrm>
            <a:off x="7704550" y="1212162"/>
            <a:ext cx="937049" cy="937049"/>
          </a:xfrm>
          <a:prstGeom prst="rect">
            <a:avLst/>
          </a:prstGeom>
          <a:noFill/>
          <a:ln>
            <a:noFill/>
          </a:ln>
        </p:spPr>
      </p:pic>
      <p:pic>
        <p:nvPicPr>
          <p:cNvPr descr="General_Electric_logo.png" id="95" name="Shape 95"/>
          <p:cNvPicPr preferRelativeResize="0"/>
          <p:nvPr/>
        </p:nvPicPr>
        <p:blipFill>
          <a:blip r:embed="rId7">
            <a:alphaModFix/>
          </a:blip>
          <a:stretch>
            <a:fillRect/>
          </a:stretch>
        </p:blipFill>
        <p:spPr>
          <a:xfrm>
            <a:off x="2646925" y="2915099"/>
            <a:ext cx="1109750" cy="1109749"/>
          </a:xfrm>
          <a:prstGeom prst="rect">
            <a:avLst/>
          </a:prstGeom>
          <a:noFill/>
          <a:ln>
            <a:noFill/>
          </a:ln>
        </p:spPr>
      </p:pic>
      <p:pic>
        <p:nvPicPr>
          <p:cNvPr descr="logo.png" id="96" name="Shape 96"/>
          <p:cNvPicPr preferRelativeResize="0"/>
          <p:nvPr/>
        </p:nvPicPr>
        <p:blipFill>
          <a:blip r:embed="rId8">
            <a:alphaModFix/>
          </a:blip>
          <a:stretch>
            <a:fillRect/>
          </a:stretch>
        </p:blipFill>
        <p:spPr>
          <a:xfrm>
            <a:off x="2982070" y="1170120"/>
            <a:ext cx="2219025" cy="628024"/>
          </a:xfrm>
          <a:prstGeom prst="rect">
            <a:avLst/>
          </a:prstGeom>
          <a:noFill/>
          <a:ln>
            <a:noFill/>
          </a:ln>
        </p:spPr>
      </p:pic>
      <p:pic>
        <p:nvPicPr>
          <p:cNvPr descr="Stacked_FullColor_NoTagline.png" id="97" name="Shape 97"/>
          <p:cNvPicPr preferRelativeResize="0"/>
          <p:nvPr/>
        </p:nvPicPr>
        <p:blipFill>
          <a:blip r:embed="rId9">
            <a:alphaModFix/>
          </a:blip>
          <a:stretch>
            <a:fillRect/>
          </a:stretch>
        </p:blipFill>
        <p:spPr>
          <a:xfrm>
            <a:off x="4955393" y="3362687"/>
            <a:ext cx="2749150" cy="1488575"/>
          </a:xfrm>
          <a:prstGeom prst="rect">
            <a:avLst/>
          </a:prstGeom>
          <a:noFill/>
          <a:ln>
            <a:noFill/>
          </a:ln>
        </p:spPr>
      </p:pic>
      <p:pic>
        <p:nvPicPr>
          <p:cNvPr descr="http://blog.angelmd.co/wp-content/uploads/2016/09/twitter-logo.png" id="98" name="Shape 98"/>
          <p:cNvPicPr preferRelativeResize="0"/>
          <p:nvPr/>
        </p:nvPicPr>
        <p:blipFill>
          <a:blip r:embed="rId10">
            <a:alphaModFix/>
          </a:blip>
          <a:stretch>
            <a:fillRect/>
          </a:stretch>
        </p:blipFill>
        <p:spPr>
          <a:xfrm>
            <a:off x="4757508" y="1391300"/>
            <a:ext cx="2140887" cy="1176312"/>
          </a:xfrm>
          <a:prstGeom prst="rect">
            <a:avLst/>
          </a:prstGeom>
          <a:noFill/>
          <a:ln>
            <a:noFill/>
          </a:ln>
        </p:spPr>
      </p:pic>
      <p:pic>
        <p:nvPicPr>
          <p:cNvPr descr="http://massmutualcenter.s3.amazonaws.com/img/MMCenter-logo-blue_no-white.png" id="99" name="Shape 99"/>
          <p:cNvPicPr preferRelativeResize="0"/>
          <p:nvPr/>
        </p:nvPicPr>
        <p:blipFill>
          <a:blip r:embed="rId11">
            <a:alphaModFix/>
          </a:blip>
          <a:stretch>
            <a:fillRect/>
          </a:stretch>
        </p:blipFill>
        <p:spPr>
          <a:xfrm>
            <a:off x="4355550" y="2501499"/>
            <a:ext cx="2962447" cy="721350"/>
          </a:xfrm>
          <a:prstGeom prst="rect">
            <a:avLst/>
          </a:prstGeom>
          <a:noFill/>
          <a:ln>
            <a:noFill/>
          </a:ln>
        </p:spPr>
      </p:pic>
      <p:pic>
        <p:nvPicPr>
          <p:cNvPr descr="https://upload.wikimedia.org/wikipedia/en/thumb/9/9c/Fidelity_Investments_Logo.svg/1280px-Fidelity_Investments_Logo.svg.png" id="100" name="Shape 100"/>
          <p:cNvPicPr preferRelativeResize="0"/>
          <p:nvPr/>
        </p:nvPicPr>
        <p:blipFill>
          <a:blip r:embed="rId12">
            <a:alphaModFix/>
          </a:blip>
          <a:stretch>
            <a:fillRect/>
          </a:stretch>
        </p:blipFill>
        <p:spPr>
          <a:xfrm>
            <a:off x="762375" y="1935510"/>
            <a:ext cx="3036146" cy="679975"/>
          </a:xfrm>
          <a:prstGeom prst="rect">
            <a:avLst/>
          </a:prstGeom>
          <a:noFill/>
          <a:ln>
            <a:noFill/>
          </a:ln>
        </p:spPr>
      </p:pic>
      <p:pic>
        <p:nvPicPr>
          <p:cNvPr descr="http://www.infogix.com/wp-content/themes/infogix/images/logo.png" id="101" name="Shape 101"/>
          <p:cNvPicPr preferRelativeResize="0"/>
          <p:nvPr/>
        </p:nvPicPr>
        <p:blipFill>
          <a:blip r:embed="rId13">
            <a:alphaModFix/>
          </a:blip>
          <a:stretch>
            <a:fillRect/>
          </a:stretch>
        </p:blipFill>
        <p:spPr>
          <a:xfrm>
            <a:off x="311700" y="3918925"/>
            <a:ext cx="2258250" cy="880475"/>
          </a:xfrm>
          <a:prstGeom prst="rect">
            <a:avLst/>
          </a:prstGeom>
          <a:noFill/>
          <a:ln>
            <a:noFill/>
          </a:ln>
        </p:spPr>
      </p:pic>
      <p:pic>
        <p:nvPicPr>
          <p:cNvPr descr="nike-highres-500x500.jpg" id="102" name="Shape 102"/>
          <p:cNvPicPr preferRelativeResize="0"/>
          <p:nvPr/>
        </p:nvPicPr>
        <p:blipFill rotWithShape="1">
          <a:blip r:embed="rId14">
            <a:alphaModFix/>
          </a:blip>
          <a:srcRect b="18430" l="0" r="0" t="14549"/>
          <a:stretch/>
        </p:blipFill>
        <p:spPr>
          <a:xfrm>
            <a:off x="811778" y="2868037"/>
            <a:ext cx="1398096" cy="937025"/>
          </a:xfrm>
          <a:prstGeom prst="rect">
            <a:avLst/>
          </a:prstGeom>
          <a:noFill/>
          <a:ln>
            <a:noFill/>
          </a:ln>
        </p:spPr>
      </p:pic>
      <p:pic>
        <p:nvPicPr>
          <p:cNvPr descr="unnamed.png" id="103" name="Shape 103"/>
          <p:cNvPicPr preferRelativeResize="0"/>
          <p:nvPr/>
        </p:nvPicPr>
        <p:blipFill>
          <a:blip r:embed="rId15">
            <a:alphaModFix/>
          </a:blip>
          <a:stretch>
            <a:fillRect/>
          </a:stretch>
        </p:blipFill>
        <p:spPr>
          <a:xfrm>
            <a:off x="4193724" y="445024"/>
            <a:ext cx="4675372" cy="2630023"/>
          </a:xfrm>
          <a:prstGeom prst="rect">
            <a:avLst/>
          </a:prstGeom>
          <a:noFill/>
          <a:ln>
            <a:noFill/>
          </a:ln>
        </p:spPr>
      </p:pic>
      <p:pic>
        <p:nvPicPr>
          <p:cNvPr descr="Image result for Mathworks" id="104" name="Shape 104"/>
          <p:cNvPicPr preferRelativeResize="0"/>
          <p:nvPr/>
        </p:nvPicPr>
        <p:blipFill>
          <a:blip r:embed="rId16">
            <a:alphaModFix/>
          </a:blip>
          <a:stretch>
            <a:fillRect/>
          </a:stretch>
        </p:blipFill>
        <p:spPr>
          <a:xfrm>
            <a:off x="2835337" y="4247663"/>
            <a:ext cx="2219024" cy="45212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Shape 10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solidFill>
                  <a:srgbClr val="FF9900"/>
                </a:solidFill>
              </a:rPr>
              <a:t>Data Science Jobs In the Industry</a:t>
            </a:r>
          </a:p>
        </p:txBody>
      </p:sp>
      <p:sp>
        <p:nvSpPr>
          <p:cNvPr id="110" name="Shape 110"/>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buClr>
                <a:srgbClr val="FFFFFF"/>
              </a:buClr>
            </a:pPr>
            <a:r>
              <a:rPr lang="en">
                <a:solidFill>
                  <a:srgbClr val="FFFFFF"/>
                </a:solidFill>
              </a:rPr>
              <a:t>Data Scientist</a:t>
            </a:r>
          </a:p>
          <a:p>
            <a:pPr indent="-228600" lvl="0" marL="457200" rtl="0">
              <a:spcBef>
                <a:spcPts val="0"/>
              </a:spcBef>
              <a:buClr>
                <a:srgbClr val="FFFFFF"/>
              </a:buClr>
            </a:pPr>
            <a:r>
              <a:rPr lang="en">
                <a:solidFill>
                  <a:srgbClr val="FFFFFF"/>
                </a:solidFill>
              </a:rPr>
              <a:t>Data Analyst</a:t>
            </a:r>
          </a:p>
          <a:p>
            <a:pPr indent="-228600" lvl="0" marL="457200" rtl="0">
              <a:spcBef>
                <a:spcPts val="0"/>
              </a:spcBef>
              <a:buClr>
                <a:srgbClr val="FFFFFF"/>
              </a:buClr>
            </a:pPr>
            <a:r>
              <a:rPr lang="en">
                <a:solidFill>
                  <a:srgbClr val="FFFFFF"/>
                </a:solidFill>
              </a:rPr>
              <a:t>Database Engineer</a:t>
            </a:r>
          </a:p>
          <a:p>
            <a:pPr indent="-228600" lvl="0" marL="457200" rtl="0">
              <a:spcBef>
                <a:spcPts val="0"/>
              </a:spcBef>
              <a:buClr>
                <a:srgbClr val="FFFFFF"/>
              </a:buClr>
            </a:pPr>
            <a:r>
              <a:rPr lang="en">
                <a:solidFill>
                  <a:srgbClr val="FFFFFF"/>
                </a:solidFill>
              </a:rPr>
              <a:t>Statistician</a:t>
            </a:r>
          </a:p>
          <a:p>
            <a:pPr indent="-228600" lvl="0" marL="457200" rtl="0">
              <a:spcBef>
                <a:spcPts val="0"/>
              </a:spcBef>
              <a:buClr>
                <a:srgbClr val="FFFFFF"/>
              </a:buClr>
            </a:pPr>
            <a:r>
              <a:rPr lang="en">
                <a:solidFill>
                  <a:srgbClr val="FFFFFF"/>
                </a:solidFill>
              </a:rPr>
              <a:t>Business Analyst</a:t>
            </a:r>
          </a:p>
          <a:p>
            <a:pPr indent="-228600" lvl="0" marL="457200" rtl="0">
              <a:spcBef>
                <a:spcPts val="0"/>
              </a:spcBef>
              <a:buClr>
                <a:srgbClr val="FFFFFF"/>
              </a:buClr>
            </a:pPr>
            <a:r>
              <a:rPr lang="en">
                <a:solidFill>
                  <a:srgbClr val="FFFFFF"/>
                </a:solidFill>
              </a:rPr>
              <a:t>Sports Analyst</a:t>
            </a:r>
          </a:p>
          <a:p>
            <a:pPr indent="-228600" lvl="0" marL="457200" rtl="0">
              <a:spcBef>
                <a:spcPts val="0"/>
              </a:spcBef>
              <a:buClr>
                <a:srgbClr val="FFFFFF"/>
              </a:buClr>
            </a:pPr>
            <a:r>
              <a:rPr lang="en">
                <a:solidFill>
                  <a:srgbClr val="FFFFFF"/>
                </a:solidFill>
              </a:rPr>
              <a:t>Risk Analyst</a:t>
            </a:r>
          </a:p>
          <a:p>
            <a:pPr indent="-228600" lvl="0" marL="457200" rtl="0">
              <a:spcBef>
                <a:spcPts val="0"/>
              </a:spcBef>
              <a:buClr>
                <a:srgbClr val="FFFFFF"/>
              </a:buClr>
            </a:pPr>
            <a:r>
              <a:rPr lang="en">
                <a:solidFill>
                  <a:srgbClr val="FFFFFF"/>
                </a:solidFill>
              </a:rPr>
              <a:t>Biostatistician / Bioinformatics</a:t>
            </a:r>
          </a:p>
          <a:p>
            <a:pPr indent="-228600" lvl="0" marL="457200" rtl="0">
              <a:spcBef>
                <a:spcPts val="0"/>
              </a:spcBef>
              <a:buClr>
                <a:srgbClr val="FFFFFF"/>
              </a:buClr>
            </a:pPr>
            <a:r>
              <a:rPr lang="en">
                <a:solidFill>
                  <a:srgbClr val="FFFFFF"/>
                </a:solidFill>
              </a:rPr>
              <a:t>Health Informatics</a:t>
            </a:r>
          </a:p>
          <a:p>
            <a:pPr indent="-228600" lvl="0" marL="457200">
              <a:spcBef>
                <a:spcPts val="0"/>
              </a:spcBef>
              <a:buClr>
                <a:srgbClr val="FFFFFF"/>
              </a:buClr>
            </a:pPr>
            <a:r>
              <a:rPr lang="en">
                <a:solidFill>
                  <a:srgbClr val="FFFFFF"/>
                </a:solidFill>
              </a:rPr>
              <a:t>Social Scientist </a:t>
            </a:r>
          </a:p>
        </p:txBody>
      </p:sp>
      <p:pic>
        <p:nvPicPr>
          <p:cNvPr descr="Data-Scientist.jpg" id="111" name="Shape 111"/>
          <p:cNvPicPr preferRelativeResize="0"/>
          <p:nvPr/>
        </p:nvPicPr>
        <p:blipFill>
          <a:blip r:embed="rId3">
            <a:alphaModFix/>
          </a:blip>
          <a:stretch>
            <a:fillRect/>
          </a:stretch>
        </p:blipFill>
        <p:spPr>
          <a:xfrm>
            <a:off x="4750150" y="1228674"/>
            <a:ext cx="3044524" cy="3085475"/>
          </a:xfrm>
          <a:prstGeom prst="rect">
            <a:avLst/>
          </a:prstGeom>
          <a:noFill/>
          <a:ln>
            <a:noFill/>
          </a:ln>
        </p:spPr>
      </p:pic>
      <p:sp>
        <p:nvSpPr>
          <p:cNvPr id="112" name="Shape 112"/>
          <p:cNvSpPr txBox="1"/>
          <p:nvPr/>
        </p:nvSpPr>
        <p:spPr>
          <a:xfrm>
            <a:off x="238200" y="4568875"/>
            <a:ext cx="3753900" cy="402300"/>
          </a:xfrm>
          <a:prstGeom prst="rect">
            <a:avLst/>
          </a:prstGeom>
          <a:noFill/>
          <a:ln>
            <a:noFill/>
          </a:ln>
        </p:spPr>
        <p:txBody>
          <a:bodyPr anchorCtr="0" anchor="t" bIns="91425" lIns="91425" rIns="91425" tIns="91425">
            <a:noAutofit/>
          </a:bodyPr>
          <a:lstStyle/>
          <a:p>
            <a:pPr lvl="0">
              <a:spcBef>
                <a:spcPts val="0"/>
              </a:spcBef>
              <a:buNone/>
            </a:pPr>
            <a:r>
              <a:rPr lang="en" sz="800">
                <a:solidFill>
                  <a:schemeClr val="accent3"/>
                </a:solidFill>
                <a:latin typeface="Proxima Nova"/>
                <a:ea typeface="Proxima Nova"/>
                <a:cs typeface="Proxima Nova"/>
                <a:sym typeface="Proxima Nova"/>
              </a:rPr>
              <a:t>https://techinfographics.com/wp-content/uploads/2016/02/Data-Scientist.jpg</a:t>
            </a:r>
          </a:p>
        </p:txBody>
      </p:sp>
      <p:pic>
        <p:nvPicPr>
          <p:cNvPr id="113" name="Shape 113"/>
          <p:cNvPicPr preferRelativeResize="0"/>
          <p:nvPr/>
        </p:nvPicPr>
        <p:blipFill>
          <a:blip r:embed="rId4">
            <a:alphaModFix/>
          </a:blip>
          <a:stretch>
            <a:fillRect/>
          </a:stretch>
        </p:blipFill>
        <p:spPr>
          <a:xfrm>
            <a:off x="8539175" y="4398775"/>
            <a:ext cx="462500" cy="499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Shape 11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solidFill>
                  <a:srgbClr val="FF9900"/>
                </a:solidFill>
              </a:rPr>
              <a:t>What Is Big Data?</a:t>
            </a:r>
          </a:p>
        </p:txBody>
      </p:sp>
      <p:sp>
        <p:nvSpPr>
          <p:cNvPr id="119" name="Shape 119"/>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buClr>
                <a:srgbClr val="FFFFFF"/>
              </a:buClr>
            </a:pPr>
            <a:r>
              <a:rPr b="1" lang="en">
                <a:solidFill>
                  <a:srgbClr val="FFFFFF"/>
                </a:solidFill>
              </a:rPr>
              <a:t>Definition for Big Data:</a:t>
            </a:r>
          </a:p>
          <a:p>
            <a:pPr indent="-228600" lvl="1" marL="914400" rtl="0">
              <a:spcBef>
                <a:spcPts val="0"/>
              </a:spcBef>
              <a:buClr>
                <a:srgbClr val="FFFFFF"/>
              </a:buClr>
            </a:pPr>
            <a:r>
              <a:rPr lang="en">
                <a:solidFill>
                  <a:srgbClr val="FFFFFF"/>
                </a:solidFill>
              </a:rPr>
              <a:t>The processing of large and complex data</a:t>
            </a:r>
          </a:p>
          <a:p>
            <a:pPr indent="-228600" lvl="1" marL="914400" rtl="0">
              <a:spcBef>
                <a:spcPts val="0"/>
              </a:spcBef>
              <a:buClr>
                <a:srgbClr val="FFFFFF"/>
              </a:buClr>
            </a:pPr>
            <a:r>
              <a:rPr lang="en">
                <a:solidFill>
                  <a:srgbClr val="FFFFFF"/>
                </a:solidFill>
              </a:rPr>
              <a:t>Defined by the properties of volume, variety, velocity, and veracity</a:t>
            </a:r>
          </a:p>
          <a:p>
            <a:pPr indent="-228600" lvl="1" marL="914400" rtl="0">
              <a:spcBef>
                <a:spcPts val="0"/>
              </a:spcBef>
              <a:buClr>
                <a:srgbClr val="FFFFFF"/>
              </a:buClr>
            </a:pPr>
            <a:r>
              <a:rPr lang="en">
                <a:solidFill>
                  <a:srgbClr val="FFFFFF"/>
                </a:solidFill>
              </a:rPr>
              <a:t>IOT (Internet of Things) - micromachines that collect data</a:t>
            </a:r>
          </a:p>
          <a:p>
            <a:pPr indent="-228600" lvl="0" marL="457200" rtl="0">
              <a:spcBef>
                <a:spcPts val="0"/>
              </a:spcBef>
              <a:buClr>
                <a:srgbClr val="FFFFFF"/>
              </a:buClr>
            </a:pPr>
            <a:r>
              <a:rPr b="1" lang="en">
                <a:solidFill>
                  <a:srgbClr val="FFFFFF"/>
                </a:solidFill>
              </a:rPr>
              <a:t>The benefits to using Big Data:</a:t>
            </a:r>
          </a:p>
          <a:p>
            <a:pPr indent="-228600" lvl="1" marL="914400" rtl="0">
              <a:spcBef>
                <a:spcPts val="0"/>
              </a:spcBef>
              <a:buClr>
                <a:srgbClr val="FFFFFF"/>
              </a:buClr>
            </a:pPr>
            <a:r>
              <a:rPr lang="en">
                <a:solidFill>
                  <a:srgbClr val="FFFFFF"/>
                </a:solidFill>
              </a:rPr>
              <a:t>Being able to store large quantities of data</a:t>
            </a:r>
          </a:p>
          <a:p>
            <a:pPr indent="-228600" lvl="1" marL="914400" rtl="0">
              <a:spcBef>
                <a:spcPts val="0"/>
              </a:spcBef>
              <a:buClr>
                <a:srgbClr val="FFFFFF"/>
              </a:buClr>
            </a:pPr>
            <a:r>
              <a:rPr lang="en">
                <a:solidFill>
                  <a:srgbClr val="FFFFFF"/>
                </a:solidFill>
              </a:rPr>
              <a:t>Having the data to perform accurate analysis &amp; predictive analytics</a:t>
            </a:r>
          </a:p>
          <a:p>
            <a:pPr indent="-228600" lvl="1" marL="914400" rtl="0">
              <a:spcBef>
                <a:spcPts val="0"/>
              </a:spcBef>
              <a:buClr>
                <a:srgbClr val="FFFFFF"/>
              </a:buClr>
            </a:pPr>
            <a:r>
              <a:rPr lang="en">
                <a:solidFill>
                  <a:srgbClr val="FFFFFF"/>
                </a:solidFill>
              </a:rPr>
              <a:t>Increased performance while being able to look at real-time analytics</a:t>
            </a:r>
          </a:p>
          <a:p>
            <a:pPr indent="-228600" lvl="0" marL="457200" rtl="0">
              <a:spcBef>
                <a:spcPts val="0"/>
              </a:spcBef>
              <a:buClr>
                <a:srgbClr val="FFFFFF"/>
              </a:buClr>
            </a:pPr>
            <a:r>
              <a:rPr b="1" lang="en">
                <a:solidFill>
                  <a:srgbClr val="FFFFFF"/>
                </a:solidFill>
              </a:rPr>
              <a:t>There are many challenges to using Big Data:</a:t>
            </a:r>
          </a:p>
          <a:p>
            <a:pPr indent="-228600" lvl="1" marL="914400" rtl="0">
              <a:spcBef>
                <a:spcPts val="0"/>
              </a:spcBef>
              <a:buClr>
                <a:srgbClr val="FFFFFF"/>
              </a:buClr>
            </a:pPr>
            <a:r>
              <a:rPr lang="en">
                <a:solidFill>
                  <a:srgbClr val="FFFFFF"/>
                </a:solidFill>
              </a:rPr>
              <a:t>The technology to run </a:t>
            </a:r>
            <a:r>
              <a:rPr lang="en">
                <a:solidFill>
                  <a:srgbClr val="FFFFFF"/>
                </a:solidFill>
              </a:rPr>
              <a:t>petabytes </a:t>
            </a:r>
            <a:r>
              <a:rPr lang="en">
                <a:solidFill>
                  <a:srgbClr val="FFFFFF"/>
                </a:solidFill>
              </a:rPr>
              <a:t>of data</a:t>
            </a:r>
          </a:p>
          <a:p>
            <a:pPr indent="-228600" lvl="1" marL="914400" rtl="0">
              <a:spcBef>
                <a:spcPts val="0"/>
              </a:spcBef>
              <a:buClr>
                <a:srgbClr val="FFFFFF"/>
              </a:buClr>
            </a:pPr>
            <a:r>
              <a:rPr lang="en">
                <a:solidFill>
                  <a:srgbClr val="FFFFFF"/>
                </a:solidFill>
              </a:rPr>
              <a:t>The decision making, cost, and security to having big data</a:t>
            </a:r>
          </a:p>
          <a:p>
            <a:pPr indent="-228600" lvl="1" marL="914400" rtl="0">
              <a:spcBef>
                <a:spcPts val="0"/>
              </a:spcBef>
              <a:buClr>
                <a:srgbClr val="FFFFFF"/>
              </a:buClr>
            </a:pPr>
            <a:r>
              <a:rPr lang="en">
                <a:solidFill>
                  <a:srgbClr val="FFFFFF"/>
                </a:solidFill>
              </a:rPr>
              <a:t>The need to create team of Data Scientists and technicians to manage big data</a:t>
            </a:r>
          </a:p>
          <a:p>
            <a:pPr indent="0" lvl="0" marL="457200">
              <a:spcBef>
                <a:spcPts val="0"/>
              </a:spcBef>
              <a:buNone/>
            </a:pPr>
            <a:r>
              <a:t/>
            </a:r>
            <a:endParaRPr/>
          </a:p>
        </p:txBody>
      </p:sp>
      <p:pic>
        <p:nvPicPr>
          <p:cNvPr id="120" name="Shape 120"/>
          <p:cNvPicPr preferRelativeResize="0"/>
          <p:nvPr/>
        </p:nvPicPr>
        <p:blipFill>
          <a:blip r:embed="rId3">
            <a:alphaModFix/>
          </a:blip>
          <a:stretch>
            <a:fillRect/>
          </a:stretch>
        </p:blipFill>
        <p:spPr>
          <a:xfrm>
            <a:off x="8539175" y="4398775"/>
            <a:ext cx="462500" cy="499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Shape 12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solidFill>
                  <a:srgbClr val="FF9900"/>
                </a:solidFill>
              </a:rPr>
              <a:t>What Questions Need to be Answered with Data?</a:t>
            </a:r>
          </a:p>
        </p:txBody>
      </p:sp>
      <p:sp>
        <p:nvSpPr>
          <p:cNvPr id="126" name="Shape 126"/>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a:solidFill>
                  <a:srgbClr val="FFFFFF"/>
                </a:solidFill>
              </a:rPr>
              <a:t>Depending on the goals of the firm, or the industry you work in, the first step in approaching a problem is knowing what question needs to be answered.</a:t>
            </a:r>
          </a:p>
          <a:p>
            <a:pPr lvl="0">
              <a:spcBef>
                <a:spcPts val="0"/>
              </a:spcBef>
              <a:buNone/>
            </a:pPr>
            <a:r>
              <a:rPr lang="en">
                <a:solidFill>
                  <a:srgbClr val="FFFFFF"/>
                </a:solidFill>
              </a:rPr>
              <a:t>Some questions may be more difficult to answer than others, but by understanding the question it helps us determine what data needs to be collected. (examples include: What production processes are effective or ineffective? What is our firm’s return on marketing? How </a:t>
            </a:r>
            <a:r>
              <a:rPr lang="en">
                <a:solidFill>
                  <a:srgbClr val="FFFFFF"/>
                </a:solidFill>
              </a:rPr>
              <a:t>effective</a:t>
            </a:r>
            <a:r>
              <a:rPr lang="en">
                <a:solidFill>
                  <a:srgbClr val="FFFFFF"/>
                </a:solidFill>
              </a:rPr>
              <a:t> is a drug in preventing symptoms? Does gender or race discrimination exist in the workplace?)</a:t>
            </a:r>
          </a:p>
          <a:p>
            <a:pPr lvl="0">
              <a:spcBef>
                <a:spcPts val="0"/>
              </a:spcBef>
              <a:buNone/>
            </a:pPr>
            <a:r>
              <a:rPr lang="en">
                <a:solidFill>
                  <a:srgbClr val="FFFFFF"/>
                </a:solidFill>
              </a:rPr>
              <a:t>Sometimes </a:t>
            </a:r>
            <a:r>
              <a:rPr lang="en">
                <a:solidFill>
                  <a:srgbClr val="FFFFFF"/>
                </a:solidFill>
              </a:rPr>
              <a:t>preexisting</a:t>
            </a:r>
            <a:r>
              <a:rPr lang="en">
                <a:solidFill>
                  <a:srgbClr val="FFFFFF"/>
                </a:solidFill>
              </a:rPr>
              <a:t> data is all you need, other times a data scientist has to conduct experiments or collect observational data to meet his or her project needs.</a:t>
            </a:r>
          </a:p>
        </p:txBody>
      </p:sp>
      <p:pic>
        <p:nvPicPr>
          <p:cNvPr id="127" name="Shape 127"/>
          <p:cNvPicPr preferRelativeResize="0"/>
          <p:nvPr/>
        </p:nvPicPr>
        <p:blipFill>
          <a:blip r:embed="rId3">
            <a:alphaModFix/>
          </a:blip>
          <a:stretch>
            <a:fillRect/>
          </a:stretch>
        </p:blipFill>
        <p:spPr>
          <a:xfrm>
            <a:off x="8539175" y="4398775"/>
            <a:ext cx="462500" cy="499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Shape 13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solidFill>
                  <a:srgbClr val="FF9900"/>
                </a:solidFill>
              </a:rPr>
              <a:t>Collecting Data</a:t>
            </a:r>
          </a:p>
        </p:txBody>
      </p:sp>
      <p:sp>
        <p:nvSpPr>
          <p:cNvPr id="133" name="Shape 133"/>
          <p:cNvSpPr txBox="1"/>
          <p:nvPr>
            <p:ph idx="1" type="body"/>
          </p:nvPr>
        </p:nvSpPr>
        <p:spPr>
          <a:xfrm>
            <a:off x="383975" y="1236800"/>
            <a:ext cx="8520600" cy="3606300"/>
          </a:xfrm>
          <a:prstGeom prst="rect">
            <a:avLst/>
          </a:prstGeom>
        </p:spPr>
        <p:txBody>
          <a:bodyPr anchorCtr="0" anchor="t" bIns="91425" lIns="91425" rIns="91425" tIns="91425">
            <a:noAutofit/>
          </a:bodyPr>
          <a:lstStyle/>
          <a:p>
            <a:pPr lvl="0">
              <a:spcBef>
                <a:spcPts val="0"/>
              </a:spcBef>
              <a:buNone/>
            </a:pPr>
            <a:r>
              <a:rPr lang="en">
                <a:solidFill>
                  <a:srgbClr val="FFFFFF"/>
                </a:solidFill>
              </a:rPr>
              <a:t>When collecting data there are two types that you should keep in mind:</a:t>
            </a:r>
          </a:p>
          <a:p>
            <a:pPr lvl="0">
              <a:spcBef>
                <a:spcPts val="0"/>
              </a:spcBef>
              <a:buNone/>
            </a:pPr>
            <a:r>
              <a:rPr lang="en" u="sng">
                <a:solidFill>
                  <a:srgbClr val="FFFFFF"/>
                </a:solidFill>
              </a:rPr>
              <a:t>Observational Data</a:t>
            </a:r>
            <a:r>
              <a:rPr lang="en">
                <a:solidFill>
                  <a:srgbClr val="FFFFFF"/>
                </a:solidFill>
              </a:rPr>
              <a:t> - Is the inference of a sample or a group where the data scientist does not control the events of the study. The experimenter observes the variable of interest to model a conclusion or formulate his hypothesis.</a:t>
            </a:r>
          </a:p>
          <a:p>
            <a:pPr lvl="0">
              <a:spcBef>
                <a:spcPts val="0"/>
              </a:spcBef>
              <a:buNone/>
            </a:pPr>
            <a:r>
              <a:rPr lang="en" u="sng">
                <a:solidFill>
                  <a:srgbClr val="FFFFFF"/>
                </a:solidFill>
              </a:rPr>
              <a:t>Experimental Data</a:t>
            </a:r>
            <a:r>
              <a:rPr lang="en">
                <a:solidFill>
                  <a:srgbClr val="FFFFFF"/>
                </a:solidFill>
              </a:rPr>
              <a:t> - In certain cases, it is useful for a data scientist to perform an organized study which </a:t>
            </a:r>
            <a:r>
              <a:rPr lang="en" u="sng">
                <a:solidFill>
                  <a:srgbClr val="FFFFFF"/>
                </a:solidFill>
              </a:rPr>
              <a:t>randomly divides</a:t>
            </a:r>
            <a:r>
              <a:rPr lang="en">
                <a:solidFill>
                  <a:srgbClr val="FFFFFF"/>
                </a:solidFill>
              </a:rPr>
              <a:t> subjects into groups to control variability in the data. The experimenter then manipulates the variable of interest and assigns different test values to each group in order to study its effect on an outcome.</a:t>
            </a:r>
          </a:p>
          <a:p>
            <a:pPr lvl="0">
              <a:spcBef>
                <a:spcPts val="0"/>
              </a:spcBef>
              <a:buNone/>
            </a:pPr>
            <a:r>
              <a:rPr lang="en" sz="900" u="sng">
                <a:hlinkClick r:id="rId3"/>
              </a:rPr>
              <a:t>https://www.washingtonpost.com/news/wonk/wp/2017/02/28/researchers-confirm-that-yolo-is-sound-life-advice/?utm_term=.843db64b53f5</a:t>
            </a:r>
          </a:p>
        </p:txBody>
      </p:sp>
      <p:pic>
        <p:nvPicPr>
          <p:cNvPr id="134" name="Shape 134"/>
          <p:cNvPicPr preferRelativeResize="0"/>
          <p:nvPr/>
        </p:nvPicPr>
        <p:blipFill>
          <a:blip r:embed="rId4">
            <a:alphaModFix/>
          </a:blip>
          <a:stretch>
            <a:fillRect/>
          </a:stretch>
        </p:blipFill>
        <p:spPr>
          <a:xfrm>
            <a:off x="8539175" y="4398775"/>
            <a:ext cx="462500" cy="499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